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9"/>
  </p:notesMasterIdLst>
  <p:sldIdLst>
    <p:sldId id="310" r:id="rId2"/>
    <p:sldId id="282" r:id="rId3"/>
    <p:sldId id="312" r:id="rId4"/>
    <p:sldId id="303" r:id="rId5"/>
    <p:sldId id="306" r:id="rId6"/>
    <p:sldId id="307" r:id="rId7"/>
    <p:sldId id="330" r:id="rId8"/>
    <p:sldId id="331" r:id="rId9"/>
    <p:sldId id="309" r:id="rId10"/>
    <p:sldId id="308" r:id="rId11"/>
    <p:sldId id="319" r:id="rId12"/>
    <p:sldId id="318" r:id="rId13"/>
    <p:sldId id="321" r:id="rId14"/>
    <p:sldId id="320" r:id="rId15"/>
    <p:sldId id="339" r:id="rId16"/>
    <p:sldId id="327" r:id="rId17"/>
    <p:sldId id="34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9" autoAdjust="0"/>
    <p:restoredTop sz="94712" autoAdjust="0"/>
  </p:normalViewPr>
  <p:slideViewPr>
    <p:cSldViewPr>
      <p:cViewPr varScale="1">
        <p:scale>
          <a:sx n="72" d="100"/>
          <a:sy n="72" d="100"/>
        </p:scale>
        <p:origin x="3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ange\home\ssb\mboyle\Data\American%20Indian%20Impact%20Aid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Jefferson County School District 509-J</a:t>
            </a:r>
          </a:p>
          <a:p>
            <a:pPr>
              <a:defRPr/>
            </a:pPr>
            <a:r>
              <a:rPr lang="en-US"/>
              <a:t>Native American Students Four Year Graduation Rate</a:t>
            </a:r>
          </a:p>
        </c:rich>
      </c:tx>
      <c:layout>
        <c:manualLayout>
          <c:xMode val="edge"/>
          <c:yMode val="edge"/>
          <c:x val="0.12420522434695663"/>
          <c:y val="6.62069991251093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832236422708465E-2"/>
          <c:y val="0.18076986076986076"/>
          <c:w val="0.92190031522441607"/>
          <c:h val="0.74650854146917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American Indian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0A-45D1-BBA3-372F173279E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E0A-45D1-BBA3-372F173279E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0A-45D1-BBA3-372F173279E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A6-49B7-A9EE-CB7A294F4DA3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4B1-47E0-9D8C-71852001D4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Sheet1!$D$7:$D$12</c:f>
              <c:strCache>
                <c:ptCount val="6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  <c:pt idx="5">
                  <c:v>2021-22</c:v>
                </c:pt>
              </c:strCache>
            </c:strRef>
          </c:cat>
          <c:val>
            <c:numRef>
              <c:f>Sheet1!$E$7:$E$12</c:f>
              <c:numCache>
                <c:formatCode>General</c:formatCode>
                <c:ptCount val="6"/>
                <c:pt idx="0">
                  <c:v>54</c:v>
                </c:pt>
                <c:pt idx="1">
                  <c:v>59</c:v>
                </c:pt>
                <c:pt idx="2" formatCode="0">
                  <c:v>70.790000000000006</c:v>
                </c:pt>
                <c:pt idx="3" formatCode="0">
                  <c:v>72.31</c:v>
                </c:pt>
                <c:pt idx="4">
                  <c:v>79</c:v>
                </c:pt>
                <c:pt idx="5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4-4E4C-91D2-1256717F17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2410592"/>
        <c:axId val="372406432"/>
      </c:barChart>
      <c:catAx>
        <c:axId val="372410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06432"/>
        <c:crosses val="autoZero"/>
        <c:auto val="1"/>
        <c:lblAlgn val="ctr"/>
        <c:lblOffset val="100"/>
        <c:noMultiLvlLbl val="0"/>
      </c:catAx>
      <c:valAx>
        <c:axId val="372406432"/>
        <c:scaling>
          <c:orientation val="minMax"/>
          <c:max val="90"/>
        </c:scaling>
        <c:delete val="1"/>
        <c:axPos val="l"/>
        <c:numFmt formatCode="General" sourceLinked="1"/>
        <c:majorTickMark val="none"/>
        <c:minorTickMark val="none"/>
        <c:tickLblPos val="nextTo"/>
        <c:crossAx val="37241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47645514898874E-2"/>
          <c:y val="0.1559602474622912"/>
          <c:w val="0.90286351706036749"/>
          <c:h val="0.6779323417906094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C9-4B95-AF9E-C42A4E05A4F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C9-4B95-AF9E-C42A4E05A4F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210-4946-81BD-3546DD01797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D3B-46CD-A454-785FA257C05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D3B-46CD-A454-785FA257C0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Sheet1!$D$12:$I$12</c:f>
              <c:strCache>
                <c:ptCount val="6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  <c:pt idx="5">
                  <c:v>2021-22</c:v>
                </c:pt>
              </c:strCache>
            </c:strRef>
          </c:cat>
          <c:val>
            <c:numRef>
              <c:f>Sheet1!$D$13:$I$13</c:f>
              <c:numCache>
                <c:formatCode>General</c:formatCode>
                <c:ptCount val="6"/>
                <c:pt idx="0">
                  <c:v>70</c:v>
                </c:pt>
                <c:pt idx="1">
                  <c:v>56</c:v>
                </c:pt>
                <c:pt idx="2" formatCode="0">
                  <c:v>63</c:v>
                </c:pt>
                <c:pt idx="3">
                  <c:v>80</c:v>
                </c:pt>
                <c:pt idx="4">
                  <c:v>67</c:v>
                </c:pt>
                <c:pt idx="5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C9-4B95-AF9E-C42A4E05A4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84578304"/>
        <c:axId val="1884600352"/>
      </c:barChart>
      <c:catAx>
        <c:axId val="1884578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600352"/>
        <c:crosses val="autoZero"/>
        <c:auto val="1"/>
        <c:lblAlgn val="ctr"/>
        <c:lblOffset val="100"/>
        <c:noMultiLvlLbl val="0"/>
      </c:catAx>
      <c:valAx>
        <c:axId val="1884600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457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JCSD NCES Native American Students Dropout Rates</a:t>
            </a:r>
          </a:p>
        </c:rich>
      </c:tx>
      <c:layout>
        <c:manualLayout>
          <c:xMode val="edge"/>
          <c:yMode val="edge"/>
          <c:x val="0.190997566909975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3113079487977268E-2"/>
          <c:y val="6.7337975236580513E-2"/>
          <c:w val="0.96794580569605559"/>
          <c:h val="0.75650458524799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>
                <a:shade val="4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Sheet1!$C$4</c:f>
            </c:numRef>
          </c:val>
          <c:extLst>
            <c:ext xmlns:c16="http://schemas.microsoft.com/office/drawing/2014/chart" uri="{C3380CC4-5D6E-409C-BE32-E72D297353CC}">
              <c16:uniqueId val="{00000000-8DCA-48FC-B0AB-15ED814EB200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1">
                <a:shade val="6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Sheet1!$D$4</c:f>
            </c:numRef>
          </c:val>
          <c:extLst>
            <c:ext xmlns:c16="http://schemas.microsoft.com/office/drawing/2014/chart" uri="{C3380CC4-5D6E-409C-BE32-E72D297353CC}">
              <c16:uniqueId val="{00000001-8DCA-48FC-B0AB-15ED814EB200}"/>
            </c:ext>
          </c:extLst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Sheet1!$E$4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CA-48FC-B0AB-15ED814EB200}"/>
            </c:ext>
          </c:extLst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Sheet1!$F$4</c:f>
              <c:numCache>
                <c:formatCode>General</c:formatCode>
                <c:ptCount val="1"/>
                <c:pt idx="0">
                  <c:v>7.32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CA-48FC-B0AB-15ED814EB200}"/>
            </c:ext>
          </c:extLst>
        </c:ser>
        <c:ser>
          <c:idx val="4"/>
          <c:order val="4"/>
          <c:tx>
            <c:strRef>
              <c:f>Sheet1!$G$3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Sheet1!$G$4</c:f>
              <c:numCache>
                <c:formatCode>General</c:formatCode>
                <c:ptCount val="1"/>
                <c:pt idx="0">
                  <c:v>7.43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CA-48FC-B0AB-15ED814EB200}"/>
            </c:ext>
          </c:extLst>
        </c:ser>
        <c:ser>
          <c:idx val="5"/>
          <c:order val="5"/>
          <c:tx>
            <c:strRef>
              <c:f>Sheet1!$H$3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Sheet1!$H$4</c:f>
              <c:numCache>
                <c:formatCode>General</c:formatCode>
                <c:ptCount val="1"/>
                <c:pt idx="0">
                  <c:v>2.82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CA-48FC-B0AB-15ED814EB200}"/>
            </c:ext>
          </c:extLst>
        </c:ser>
        <c:ser>
          <c:idx val="6"/>
          <c:order val="6"/>
          <c:tx>
            <c:strRef>
              <c:f>Sheet1!$I$3</c:f>
              <c:strCache>
                <c:ptCount val="1"/>
                <c:pt idx="0">
                  <c:v>2020-21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Sheet1!$I$4</c:f>
              <c:numCache>
                <c:formatCode>General</c:formatCode>
                <c:ptCount val="1"/>
                <c:pt idx="0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BA-4BC0-98E4-9921CC8B083C}"/>
            </c:ext>
          </c:extLst>
        </c:ser>
        <c:ser>
          <c:idx val="7"/>
          <c:order val="7"/>
          <c:tx>
            <c:strRef>
              <c:f>Sheet1!$J$3</c:f>
              <c:strCache>
                <c:ptCount val="1"/>
                <c:pt idx="0">
                  <c:v>2021-22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Sheet1!$J$4</c:f>
              <c:numCache>
                <c:formatCode>General</c:formatCode>
                <c:ptCount val="1"/>
                <c:pt idx="0">
                  <c:v>10.96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E-4AAD-BE9B-CFC8DD4FBA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383530352"/>
        <c:axId val="1383531184"/>
      </c:barChart>
      <c:catAx>
        <c:axId val="1383530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531184"/>
        <c:crosses val="autoZero"/>
        <c:auto val="1"/>
        <c:lblAlgn val="ctr"/>
        <c:lblOffset val="100"/>
        <c:noMultiLvlLbl val="0"/>
      </c:catAx>
      <c:valAx>
        <c:axId val="1383531184"/>
        <c:scaling>
          <c:orientation val="minMax"/>
          <c:max val="20"/>
        </c:scaling>
        <c:delete val="1"/>
        <c:axPos val="l"/>
        <c:numFmt formatCode="General" sourceLinked="1"/>
        <c:majorTickMark val="none"/>
        <c:minorTickMark val="none"/>
        <c:tickLblPos val="nextTo"/>
        <c:crossAx val="138353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684527529895069"/>
          <c:y val="0.88877331014386662"/>
          <c:w val="0.55813809414984572"/>
          <c:h val="4.73702331893834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Native American Students Percent Met English Language Arts Smarter Balanced Assessment Grades 3-11</a:t>
            </a:r>
          </a:p>
        </c:rich>
      </c:tx>
      <c:layout>
        <c:manualLayout>
          <c:xMode val="edge"/>
          <c:yMode val="edge"/>
          <c:x val="0.12396946349448254"/>
          <c:y val="2.5821596244131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483504078119266E-2"/>
          <c:y val="4.2435769472477923E-2"/>
          <c:w val="0.95473251028806583"/>
          <c:h val="0.815112573818897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68-4BFE-90DB-9E2DA26A5DF8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468-4BFE-90DB-9E2DA26A5DF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698-440E-982D-80A67FEDBA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Sheet1!$B$5:$B$10</c:f>
              <c:strCache>
                <c:ptCount val="6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2020-21</c:v>
                </c:pt>
                <c:pt idx="4">
                  <c:v>2021-22</c:v>
                </c:pt>
                <c:pt idx="5">
                  <c:v>2022-23</c:v>
                </c:pt>
              </c:strCache>
            </c:strRef>
          </c:cat>
          <c:val>
            <c:numRef>
              <c:f>Sheet1!$C$5:$C$10</c:f>
              <c:numCache>
                <c:formatCode>0</c:formatCode>
                <c:ptCount val="6"/>
                <c:pt idx="0">
                  <c:v>17</c:v>
                </c:pt>
                <c:pt idx="1">
                  <c:v>25</c:v>
                </c:pt>
                <c:pt idx="2">
                  <c:v>24</c:v>
                </c:pt>
                <c:pt idx="3">
                  <c:v>16</c:v>
                </c:pt>
                <c:pt idx="4">
                  <c:v>16.8</c:v>
                </c:pt>
                <c:pt idx="5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68-4BFE-90DB-9E2DA26A5D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3416799"/>
        <c:axId val="2084057215"/>
      </c:barChart>
      <c:catAx>
        <c:axId val="1134167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057215"/>
        <c:crosses val="autoZero"/>
        <c:auto val="1"/>
        <c:lblAlgn val="ctr"/>
        <c:lblOffset val="100"/>
        <c:noMultiLvlLbl val="0"/>
      </c:catAx>
      <c:valAx>
        <c:axId val="2084057215"/>
        <c:scaling>
          <c:orientation val="minMax"/>
          <c:max val="70"/>
        </c:scaling>
        <c:delete val="1"/>
        <c:axPos val="l"/>
        <c:numFmt formatCode="0" sourceLinked="1"/>
        <c:majorTickMark val="none"/>
        <c:minorTickMark val="none"/>
        <c:tickLblPos val="nextTo"/>
        <c:crossAx val="113416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Native American Students Percent Met Mathematics Smarter Balanced assessment</a:t>
            </a:r>
          </a:p>
          <a:p>
            <a:pPr>
              <a:defRPr/>
            </a:pPr>
            <a:r>
              <a:rPr lang="en-US" sz="1600" dirty="0"/>
              <a:t>Grades 3-11</a:t>
            </a:r>
          </a:p>
        </c:rich>
      </c:tx>
      <c:layout>
        <c:manualLayout>
          <c:xMode val="edge"/>
          <c:yMode val="edge"/>
          <c:x val="0.114887084426946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052631578947368E-2"/>
          <c:y val="0.21941182116510247"/>
          <c:w val="0.96140350877192982"/>
          <c:h val="0.697222144311189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C7-412F-B067-F6B905DD9249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5C7-412F-B067-F6B905DD924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21E-43EF-84DC-E3CD241DF3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Sheet1!$B$12:$B$17</c:f>
              <c:strCache>
                <c:ptCount val="6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2020-21</c:v>
                </c:pt>
                <c:pt idx="4">
                  <c:v>2021-22</c:v>
                </c:pt>
                <c:pt idx="5">
                  <c:v>2022-23</c:v>
                </c:pt>
              </c:strCache>
            </c:strRef>
          </c:cat>
          <c:val>
            <c:numRef>
              <c:f>Sheet1!$C$12:$C$17</c:f>
              <c:numCache>
                <c:formatCode>0</c:formatCode>
                <c:ptCount val="6"/>
                <c:pt idx="0">
                  <c:v>12</c:v>
                </c:pt>
                <c:pt idx="1">
                  <c:v>19</c:v>
                </c:pt>
                <c:pt idx="2">
                  <c:v>17</c:v>
                </c:pt>
                <c:pt idx="3">
                  <c:v>8</c:v>
                </c:pt>
                <c:pt idx="4">
                  <c:v>8.5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C7-412F-B067-F6B905DD92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6946015"/>
        <c:axId val="2084055551"/>
      </c:barChart>
      <c:catAx>
        <c:axId val="116946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055551"/>
        <c:crosses val="autoZero"/>
        <c:auto val="1"/>
        <c:lblAlgn val="ctr"/>
        <c:lblOffset val="100"/>
        <c:noMultiLvlLbl val="0"/>
      </c:catAx>
      <c:valAx>
        <c:axId val="2084055551"/>
        <c:scaling>
          <c:orientation val="minMax"/>
          <c:max val="70"/>
        </c:scaling>
        <c:delete val="1"/>
        <c:axPos val="l"/>
        <c:numFmt formatCode="0" sourceLinked="1"/>
        <c:majorTickMark val="none"/>
        <c:minorTickMark val="none"/>
        <c:tickLblPos val="nextTo"/>
        <c:crossAx val="116946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Madras High School </a:t>
            </a:r>
          </a:p>
          <a:p>
            <a:pPr>
              <a:defRPr sz="1800"/>
            </a:pPr>
            <a:r>
              <a:rPr lang="en-US" sz="1800" dirty="0"/>
              <a:t>9th Grade on Track</a:t>
            </a:r>
          </a:p>
        </c:rich>
      </c:tx>
      <c:layout>
        <c:manualLayout>
          <c:xMode val="edge"/>
          <c:yMode val="edge"/>
          <c:x val="0.31765621845346254"/>
          <c:y val="2.320973873327094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4515796420254169E-2"/>
          <c:w val="0.96474358974358976"/>
          <c:h val="0.71068548958202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Sheet1!$B$46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1">
                <a:shade val="4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Sheet1!$A$47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Sheet1!$B$47</c:f>
            </c:numRef>
          </c:val>
          <c:extLst>
            <c:ext xmlns:c16="http://schemas.microsoft.com/office/drawing/2014/chart" uri="{C3380CC4-5D6E-409C-BE32-E72D297353CC}">
              <c16:uniqueId val="{00000000-97E8-451B-8FE5-82EBC249A54F}"/>
            </c:ext>
          </c:extLst>
        </c:ser>
        <c:ser>
          <c:idx val="1"/>
          <c:order val="1"/>
          <c:tx>
            <c:strRef>
              <c:f>Sheet1!$C$46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Sheet1!$A$47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Sheet1!$C$47</c:f>
              <c:numCache>
                <c:formatCode>0</c:formatCode>
                <c:ptCount val="1"/>
                <c:pt idx="0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E8-451B-8FE5-82EBC249A54F}"/>
            </c:ext>
          </c:extLst>
        </c:ser>
        <c:ser>
          <c:idx val="2"/>
          <c:order val="2"/>
          <c:tx>
            <c:strRef>
              <c:f>Sheet1!$D$46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Sheet1!$A$47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Sheet1!$D$47</c:f>
              <c:numCache>
                <c:formatCode>0</c:formatCode>
                <c:ptCount val="1"/>
                <c:pt idx="0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E8-451B-8FE5-82EBC249A54F}"/>
            </c:ext>
          </c:extLst>
        </c:ser>
        <c:ser>
          <c:idx val="3"/>
          <c:order val="3"/>
          <c:tx>
            <c:strRef>
              <c:f>Sheet1!$E$46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Sheet1!$A$47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Sheet1!$E$47</c:f>
              <c:numCache>
                <c:formatCode>0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E8-451B-8FE5-82EBC249A54F}"/>
            </c:ext>
          </c:extLst>
        </c:ser>
        <c:ser>
          <c:idx val="4"/>
          <c:order val="4"/>
          <c:tx>
            <c:strRef>
              <c:f>Sheet1!$F$46</c:f>
              <c:strCache>
                <c:ptCount val="1"/>
                <c:pt idx="0">
                  <c:v>2020-21</c:v>
                </c:pt>
              </c:strCache>
            </c:strRef>
          </c:tx>
          <c:spPr>
            <a:solidFill>
              <a:schemeClr val="accent1">
                <a:tint val="8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Sheet1!$A$47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Sheet1!$F$47</c:f>
              <c:numCache>
                <c:formatCode>0</c:formatCode>
                <c:ptCount val="1"/>
                <c:pt idx="0">
                  <c:v>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E8-451B-8FE5-82EBC249A54F}"/>
            </c:ext>
          </c:extLst>
        </c:ser>
        <c:ser>
          <c:idx val="5"/>
          <c:order val="5"/>
          <c:tx>
            <c:strRef>
              <c:f>Sheet1!$G$46</c:f>
              <c:strCache>
                <c:ptCount val="1"/>
                <c:pt idx="0">
                  <c:v>2021-22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Sheet1!$A$47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Sheet1!$G$47</c:f>
              <c:numCache>
                <c:formatCode>0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C4-4584-BED2-2C072640D416}"/>
            </c:ext>
          </c:extLst>
        </c:ser>
        <c:ser>
          <c:idx val="6"/>
          <c:order val="6"/>
          <c:tx>
            <c:strRef>
              <c:f>Sheet1!$H$46</c:f>
              <c:strCache>
                <c:ptCount val="1"/>
                <c:pt idx="0">
                  <c:v>2022-23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Sheet1!$A$47</c:f>
              <c:strCache>
                <c:ptCount val="1"/>
                <c:pt idx="0">
                  <c:v>American Indian</c:v>
                </c:pt>
              </c:strCache>
            </c:strRef>
          </c:cat>
          <c:val>
            <c:numRef>
              <c:f>Sheet1!$H$47</c:f>
              <c:numCache>
                <c:formatCode>0</c:formatCode>
                <c:ptCount val="1"/>
                <c:pt idx="0">
                  <c:v>73.400000000000006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B7-4E6E-953B-D52AF79C04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53563360"/>
        <c:axId val="1453569600"/>
      </c:barChart>
      <c:catAx>
        <c:axId val="145356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3569600"/>
        <c:crosses val="autoZero"/>
        <c:auto val="1"/>
        <c:lblAlgn val="ctr"/>
        <c:lblOffset val="100"/>
        <c:noMultiLvlLbl val="0"/>
      </c:catAx>
      <c:valAx>
        <c:axId val="1453569600"/>
        <c:scaling>
          <c:orientation val="minMax"/>
          <c:max val="100"/>
        </c:scaling>
        <c:delete val="1"/>
        <c:axPos val="l"/>
        <c:numFmt formatCode="0" sourceLinked="1"/>
        <c:majorTickMark val="none"/>
        <c:minorTickMark val="none"/>
        <c:tickLblPos val="nextTo"/>
        <c:crossAx val="145356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991091257823545"/>
          <c:y val="0.952503736859313"/>
          <c:w val="0.61389612356147794"/>
          <c:h val="4.7496263140687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Native American Students Regular Attenders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District Not Chronically Absent by Demographics </a:t>
            </a:r>
          </a:p>
          <a:p>
            <a:pPr>
              <a:defRPr/>
            </a:pPr>
            <a:r>
              <a:rPr lang="en-US" sz="1400" dirty="0"/>
              <a:t>The percent of students who are not chronically absent is a measure of the number of students who were present for more than 90% of the days they were enrolled.</a:t>
            </a:r>
          </a:p>
        </c:rich>
      </c:tx>
      <c:layout>
        <c:manualLayout>
          <c:xMode val="edge"/>
          <c:yMode val="edge"/>
          <c:x val="0.1033712586385417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035180235498088E-2"/>
          <c:y val="0.14861799682447102"/>
          <c:w val="0.93322869180826085"/>
          <c:h val="0.6339461784144452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American Indian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F2E-46BD-8C9B-8BE9AC241E2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2E-46BD-8C9B-8BE9AC241E2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A41-4F0A-94D2-22932F65182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F2E-46BD-8C9B-8BE9AC241E2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A41-4F0A-94D2-22932F65182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08B-46B3-A00E-B84A5D5BF8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6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2020-21</c:v>
                </c:pt>
                <c:pt idx="4">
                  <c:v>2021-22</c:v>
                </c:pt>
                <c:pt idx="5">
                  <c:v>2022-23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6"/>
                <c:pt idx="0">
                  <c:v>64.5</c:v>
                </c:pt>
                <c:pt idx="1">
                  <c:v>69.7</c:v>
                </c:pt>
                <c:pt idx="2">
                  <c:v>65.5</c:v>
                </c:pt>
                <c:pt idx="3">
                  <c:v>38.6</c:v>
                </c:pt>
                <c:pt idx="4">
                  <c:v>38.700000000000003</c:v>
                </c:pt>
                <c:pt idx="5">
                  <c:v>50.3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4-4AF5-9CD7-E26B914F28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6381312"/>
        <c:axId val="106382848"/>
      </c:barChart>
      <c:catAx>
        <c:axId val="10638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382848"/>
        <c:crosses val="autoZero"/>
        <c:auto val="1"/>
        <c:lblAlgn val="ctr"/>
        <c:lblOffset val="100"/>
        <c:noMultiLvlLbl val="0"/>
      </c:catAx>
      <c:valAx>
        <c:axId val="106382848"/>
        <c:scaling>
          <c:orientation val="minMax"/>
          <c:max val="90"/>
        </c:scaling>
        <c:delete val="1"/>
        <c:axPos val="l"/>
        <c:numFmt formatCode="0" sourceLinked="1"/>
        <c:majorTickMark val="none"/>
        <c:minorTickMark val="none"/>
        <c:tickLblPos val="nextTo"/>
        <c:crossAx val="10638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936454044161907"/>
          <c:y val="0.86288065843621398"/>
          <c:w val="0.58573575092104313"/>
          <c:h val="4.2106866271345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0.03571</cdr:x>
      <cdr:y>0.05128</cdr:y>
    </cdr:from>
    <cdr:to>
      <cdr:x>0.95536</cdr:x>
      <cdr:y>0.17949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800" y="304800"/>
          <a:ext cx="7848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0.16071</cdr:x>
      <cdr:y>0.08974</cdr:y>
    </cdr:from>
    <cdr:to>
      <cdr:x>0.83929</cdr:x>
      <cdr:y>0.20513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71600" y="533400"/>
          <a:ext cx="5791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18FEA4D2-4CD1-4FA1-9FC5-DC9D6F7319A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B81A208C-49B3-4FF7-B8E2-0D121375F08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A208C-49B3-4FF7-B8E2-0D121375F08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9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no 10 day drop in 2020-21………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A208C-49B3-4FF7-B8E2-0D121375F08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39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A208C-49B3-4FF7-B8E2-0D121375F08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88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A208C-49B3-4FF7-B8E2-0D121375F08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01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9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1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1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7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8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8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9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3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F8A5243-70B8-4399-A51F-CA08DACC75C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18A2AB-975E-44B5-B2B8-691CF57AFC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93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066800"/>
            <a:ext cx="6108123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3" name="object 3"/>
          <p:cNvSpPr txBox="1"/>
          <p:nvPr/>
        </p:nvSpPr>
        <p:spPr>
          <a:xfrm>
            <a:off x="2843408" y="3920646"/>
            <a:ext cx="4327359" cy="55011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403503" marR="3464" indent="-394844">
              <a:lnSpc>
                <a:spcPct val="140700"/>
              </a:lnSpc>
              <a:spcBef>
                <a:spcPts val="68"/>
              </a:spcBef>
            </a:pPr>
            <a:r>
              <a:rPr sz="2800" b="1" spc="-3" dirty="0">
                <a:latin typeface="Gill Sans MT"/>
                <a:cs typeface="Gill Sans MT"/>
              </a:rPr>
              <a:t>Community</a:t>
            </a:r>
            <a:r>
              <a:rPr sz="2800" b="1" spc="-41" dirty="0">
                <a:latin typeface="Gill Sans MT"/>
                <a:cs typeface="Gill Sans MT"/>
              </a:rPr>
              <a:t> </a:t>
            </a:r>
            <a:r>
              <a:rPr sz="2800" b="1" spc="-3" dirty="0">
                <a:latin typeface="Gill Sans MT"/>
                <a:cs typeface="Gill Sans MT"/>
              </a:rPr>
              <a:t>Engagement  </a:t>
            </a:r>
            <a:endParaRPr lang="en-US" sz="2800" b="1" spc="-3" dirty="0">
              <a:latin typeface="Gill Sans MT"/>
              <a:cs typeface="Gill Sans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408" y="4876800"/>
            <a:ext cx="4327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194018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064117"/>
              </p:ext>
            </p:extLst>
          </p:nvPr>
        </p:nvGraphicFramePr>
        <p:xfrm>
          <a:off x="419100" y="597932"/>
          <a:ext cx="83058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DA587F-2B2C-4FCB-B07F-8EBB2C430061}"/>
              </a:ext>
            </a:extLst>
          </p:cNvPr>
          <p:cNvSpPr txBox="1"/>
          <p:nvPr/>
        </p:nvSpPr>
        <p:spPr>
          <a:xfrm>
            <a:off x="4572000" y="6400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397 Students Present 90% of Days 2023</a:t>
            </a:r>
          </a:p>
        </p:txBody>
      </p:sp>
    </p:spTree>
    <p:extLst>
      <p:ext uri="{BB962C8B-B14F-4D97-AF65-F5344CB8AC3E}">
        <p14:creationId xmlns:p14="http://schemas.microsoft.com/office/powerpoint/2010/main" val="858214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1600200"/>
            <a:ext cx="571500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3" name="object 3"/>
          <p:cNvSpPr txBox="1"/>
          <p:nvPr/>
        </p:nvSpPr>
        <p:spPr>
          <a:xfrm>
            <a:off x="2741814" y="4433913"/>
            <a:ext cx="2097232" cy="301667"/>
          </a:xfrm>
          <a:prstGeom prst="rect">
            <a:avLst/>
          </a:prstGeom>
        </p:spPr>
        <p:txBody>
          <a:bodyPr vert="horz" wrap="square" lIns="0" tIns="7793" rIns="0" bIns="0" rtlCol="0">
            <a:spAutoFit/>
          </a:bodyPr>
          <a:lstStyle/>
          <a:p>
            <a:pPr marL="8659">
              <a:spcBef>
                <a:spcPts val="61"/>
              </a:spcBef>
            </a:pPr>
            <a:r>
              <a:rPr sz="1909" b="1" spc="-3" dirty="0">
                <a:latin typeface="Gill Sans MT"/>
                <a:cs typeface="Gill Sans MT"/>
              </a:rPr>
              <a:t>Participation</a:t>
            </a:r>
            <a:r>
              <a:rPr sz="1909" b="1" spc="-34" dirty="0">
                <a:latin typeface="Gill Sans MT"/>
                <a:cs typeface="Gill Sans MT"/>
              </a:rPr>
              <a:t> </a:t>
            </a:r>
            <a:r>
              <a:rPr sz="1909" b="1" spc="-7" dirty="0">
                <a:latin typeface="Gill Sans MT"/>
                <a:cs typeface="Gill Sans MT"/>
              </a:rPr>
              <a:t>Data</a:t>
            </a:r>
            <a:endParaRPr sz="1909" dirty="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383731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Bus Ridership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FED43A-F7C1-412A-BC3E-2084ECD1F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905000"/>
            <a:ext cx="4648200" cy="430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3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6400800"/>
            <a:ext cx="7543800" cy="457200"/>
          </a:xfrm>
        </p:spPr>
        <p:txBody>
          <a:bodyPr>
            <a:noAutofit/>
          </a:bodyPr>
          <a:lstStyle/>
          <a:p>
            <a:r>
              <a:rPr lang="en-US" sz="2800" b="1" dirty="0"/>
              <a:t>Student Participation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982E0D-F460-4639-ABAD-8D2A17B5D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2400"/>
            <a:ext cx="6822015" cy="617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26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 by School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768546-28FF-4BC0-987B-5A6D6D36C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89" y="2786142"/>
            <a:ext cx="8769021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73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56311" y="2441863"/>
            <a:ext cx="4497467" cy="1009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3" name="object 3"/>
          <p:cNvSpPr txBox="1"/>
          <p:nvPr/>
        </p:nvSpPr>
        <p:spPr>
          <a:xfrm>
            <a:off x="2912226" y="4377802"/>
            <a:ext cx="2421774" cy="301667"/>
          </a:xfrm>
          <a:prstGeom prst="rect">
            <a:avLst/>
          </a:prstGeom>
        </p:spPr>
        <p:txBody>
          <a:bodyPr vert="horz" wrap="square" lIns="0" tIns="7793" rIns="0" bIns="0" rtlCol="0">
            <a:spAutoFit/>
          </a:bodyPr>
          <a:lstStyle/>
          <a:p>
            <a:pPr marL="8659">
              <a:spcBef>
                <a:spcPts val="61"/>
              </a:spcBef>
            </a:pPr>
            <a:r>
              <a:rPr lang="en-US" sz="1909" b="1" spc="-3" dirty="0">
                <a:latin typeface="Gill Sans MT"/>
                <a:cs typeface="Gill Sans MT"/>
              </a:rPr>
              <a:t>Expenditure Data</a:t>
            </a:r>
            <a:endParaRPr sz="1909" dirty="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13022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C39681-D586-4BAA-8E38-C75B16951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397"/>
            <a:ext cx="9144000" cy="526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79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B4B544-6334-42E4-83A7-809AA490A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1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BD6D8-E2D0-4321-A721-52506115D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557A-4D3E-49DA-A7B7-043E663B0CFA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CF0B12-7E40-49BB-AF07-F06A0A14F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4" y="1003212"/>
            <a:ext cx="8309702" cy="462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2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6014" y="1295400"/>
            <a:ext cx="5106786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3" name="object 3"/>
          <p:cNvSpPr txBox="1"/>
          <p:nvPr/>
        </p:nvSpPr>
        <p:spPr>
          <a:xfrm>
            <a:off x="2286000" y="3810000"/>
            <a:ext cx="4800600" cy="93143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779297" marR="3464" indent="-771071">
              <a:lnSpc>
                <a:spcPct val="111100"/>
              </a:lnSpc>
              <a:spcBef>
                <a:spcPts val="68"/>
              </a:spcBef>
            </a:pPr>
            <a:r>
              <a:rPr sz="2800" b="1" spc="-3" dirty="0">
                <a:latin typeface="Gill Sans MT"/>
                <a:cs typeface="Gill Sans MT"/>
              </a:rPr>
              <a:t>Achievement, Attendance and  Graduation</a:t>
            </a:r>
            <a:r>
              <a:rPr sz="2800" b="1" spc="3" dirty="0">
                <a:latin typeface="Gill Sans MT"/>
                <a:cs typeface="Gill Sans MT"/>
              </a:rPr>
              <a:t> </a:t>
            </a:r>
            <a:r>
              <a:rPr sz="2800" b="1" spc="-7" dirty="0">
                <a:latin typeface="Gill Sans MT"/>
                <a:cs typeface="Gill Sans MT"/>
              </a:rPr>
              <a:t>Data</a:t>
            </a:r>
            <a:endParaRPr sz="2800" dirty="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89825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519993"/>
              </p:ext>
            </p:extLst>
          </p:nvPr>
        </p:nvGraphicFramePr>
        <p:xfrm>
          <a:off x="685800" y="381000"/>
          <a:ext cx="8077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E891A3D-923C-43A5-9B60-92E42022A463}"/>
              </a:ext>
            </a:extLst>
          </p:cNvPr>
          <p:cNvSpPr txBox="1"/>
          <p:nvPr/>
        </p:nvSpPr>
        <p:spPr>
          <a:xfrm>
            <a:off x="4572000" y="6477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58 Native American Graduates 2021-22</a:t>
            </a:r>
          </a:p>
        </p:txBody>
      </p:sp>
    </p:spTree>
    <p:extLst>
      <p:ext uri="{BB962C8B-B14F-4D97-AF65-F5344CB8AC3E}">
        <p14:creationId xmlns:p14="http://schemas.microsoft.com/office/powerpoint/2010/main" val="189982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383426"/>
              </p:ext>
            </p:extLst>
          </p:nvPr>
        </p:nvGraphicFramePr>
        <p:xfrm>
          <a:off x="914400" y="381000"/>
          <a:ext cx="7772400" cy="586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Jefferson County School District 509-J</a:t>
            </a:r>
          </a:p>
          <a:p>
            <a:pPr algn="ctr">
              <a:defRPr sz="212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 (Madras High School &amp; Bridges) </a:t>
            </a:r>
          </a:p>
          <a:p>
            <a:pPr algn="ctr">
              <a:defRPr sz="212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Native American Students Five Year Graduation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C21C9D-6CEB-4F9F-83DD-822B17DFC0A0}"/>
              </a:ext>
            </a:extLst>
          </p:cNvPr>
          <p:cNvSpPr txBox="1"/>
          <p:nvPr/>
        </p:nvSpPr>
        <p:spPr>
          <a:xfrm>
            <a:off x="4572000" y="6477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66 Native American Graduates 2021-22</a:t>
            </a:r>
          </a:p>
        </p:txBody>
      </p:sp>
    </p:spTree>
    <p:extLst>
      <p:ext uri="{BB962C8B-B14F-4D97-AF65-F5344CB8AC3E}">
        <p14:creationId xmlns:p14="http://schemas.microsoft.com/office/powerpoint/2010/main" val="170777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848147"/>
              </p:ext>
            </p:extLst>
          </p:nvPr>
        </p:nvGraphicFramePr>
        <p:xfrm>
          <a:off x="-29688" y="533400"/>
          <a:ext cx="8716488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38355E5-C438-4242-8046-6AA0BEB69EFB}"/>
              </a:ext>
            </a:extLst>
          </p:cNvPr>
          <p:cNvSpPr txBox="1"/>
          <p:nvPr/>
        </p:nvSpPr>
        <p:spPr>
          <a:xfrm>
            <a:off x="3276600" y="6477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32 Native American Students Dropped Out in 2021-22</a:t>
            </a:r>
          </a:p>
        </p:txBody>
      </p:sp>
    </p:spTree>
    <p:extLst>
      <p:ext uri="{BB962C8B-B14F-4D97-AF65-F5344CB8AC3E}">
        <p14:creationId xmlns:p14="http://schemas.microsoft.com/office/powerpoint/2010/main" val="240058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F335ACF-7CC1-4C89-B00D-A02BE0C46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991109"/>
              </p:ext>
            </p:extLst>
          </p:nvPr>
        </p:nvGraphicFramePr>
        <p:xfrm>
          <a:off x="990600" y="381000"/>
          <a:ext cx="7086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153B1DB-C61B-4320-9437-52B4AEE94743}"/>
              </a:ext>
            </a:extLst>
          </p:cNvPr>
          <p:cNvSpPr txBox="1"/>
          <p:nvPr/>
        </p:nvSpPr>
        <p:spPr>
          <a:xfrm>
            <a:off x="6019800" y="6400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75 Students Met 2023</a:t>
            </a:r>
          </a:p>
        </p:txBody>
      </p:sp>
    </p:spTree>
    <p:extLst>
      <p:ext uri="{BB962C8B-B14F-4D97-AF65-F5344CB8AC3E}">
        <p14:creationId xmlns:p14="http://schemas.microsoft.com/office/powerpoint/2010/main" val="67178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0BEFFC9-B846-4AC8-9267-E35B41CFD5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325976"/>
              </p:ext>
            </p:extLst>
          </p:nvPr>
        </p:nvGraphicFramePr>
        <p:xfrm>
          <a:off x="1143000" y="990600"/>
          <a:ext cx="7315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D6E47A0-A893-40A9-9B63-34D5E159594F}"/>
              </a:ext>
            </a:extLst>
          </p:cNvPr>
          <p:cNvSpPr txBox="1"/>
          <p:nvPr/>
        </p:nvSpPr>
        <p:spPr>
          <a:xfrm>
            <a:off x="6019800" y="6400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29 Students Met 2023</a:t>
            </a:r>
          </a:p>
        </p:txBody>
      </p:sp>
    </p:spTree>
    <p:extLst>
      <p:ext uri="{BB962C8B-B14F-4D97-AF65-F5344CB8AC3E}">
        <p14:creationId xmlns:p14="http://schemas.microsoft.com/office/powerpoint/2010/main" val="412552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031589"/>
              </p:ext>
            </p:extLst>
          </p:nvPr>
        </p:nvGraphicFramePr>
        <p:xfrm>
          <a:off x="761999" y="609601"/>
          <a:ext cx="792479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1291685" y="1219200"/>
            <a:ext cx="6560629" cy="7038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percentage of students in their first year of high school who have earned at least 25% of the number of credits required for a high school diploma. This is a minimum of 6 credits.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D7F31-9494-4B1D-A326-6F63AC2F37B9}"/>
              </a:ext>
            </a:extLst>
          </p:cNvPr>
          <p:cNvSpPr txBox="1"/>
          <p:nvPr/>
        </p:nvSpPr>
        <p:spPr>
          <a:xfrm>
            <a:off x="4572000" y="6400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47-- 9</a:t>
            </a:r>
            <a:r>
              <a:rPr lang="en-US" i="1" baseline="30000" dirty="0"/>
              <a:t>th</a:t>
            </a:r>
            <a:r>
              <a:rPr lang="en-US" i="1" dirty="0"/>
              <a:t> Grade Students On Track 2023</a:t>
            </a:r>
          </a:p>
        </p:txBody>
      </p:sp>
    </p:spTree>
    <p:extLst>
      <p:ext uri="{BB962C8B-B14F-4D97-AF65-F5344CB8AC3E}">
        <p14:creationId xmlns:p14="http://schemas.microsoft.com/office/powerpoint/2010/main" val="19512112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5709</TotalTime>
  <Words>228</Words>
  <Application>Microsoft Office PowerPoint</Application>
  <PresentationFormat>On-screen Show (4:3)</PresentationFormat>
  <Paragraphs>37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Gill Sans MT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 Bus Ridership</vt:lpstr>
      <vt:lpstr>Student Participation</vt:lpstr>
      <vt:lpstr>Participation by School</vt:lpstr>
      <vt:lpstr>PowerPoint Presentation</vt:lpstr>
      <vt:lpstr>PowerPoint Presentation</vt:lpstr>
      <vt:lpstr>PowerPoint Presentation</vt:lpstr>
    </vt:vector>
  </TitlesOfParts>
  <Company>Jefferson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Melinda Boyle</cp:lastModifiedBy>
  <cp:revision>232</cp:revision>
  <cp:lastPrinted>2023-10-04T02:19:19Z</cp:lastPrinted>
  <dcterms:created xsi:type="dcterms:W3CDTF">2017-11-09T20:29:43Z</dcterms:created>
  <dcterms:modified xsi:type="dcterms:W3CDTF">2023-10-04T02:19:20Z</dcterms:modified>
</cp:coreProperties>
</file>