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6858000" cx="9144000"/>
  <p:notesSz cx="6858000" cy="9144000"/>
  <p:embeddedFontLst>
    <p:embeddedFont>
      <p:font typeface="Amatic SC"/>
      <p:regular r:id="rId35"/>
      <p:bold r:id="rId36"/>
    </p:embeddedFont>
    <p:embeddedFont>
      <p:font typeface="Happy Monkey"/>
      <p:regular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8" roundtripDataSignature="AMtx7mjS7LGSaQrnDNoVVZpcmKQl8x4Y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AmaticSC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HappyMonkey-regular.fntdata"/><Relationship Id="rId14" Type="http://schemas.openxmlformats.org/officeDocument/2006/relationships/slide" Target="slides/slide9.xml"/><Relationship Id="rId36" Type="http://schemas.openxmlformats.org/officeDocument/2006/relationships/font" Target="fonts/AmaticSC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customschemas.google.com/relationships/presentationmetadata" Target="meta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School Name and Logo</a:t>
            </a:r>
            <a:endParaRPr/>
          </a:p>
        </p:txBody>
      </p:sp>
      <p:sp>
        <p:nvSpPr>
          <p:cNvPr id="81" name="Google Shape;81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fc85958cd2_0_9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3" name="Google Shape;153;g2fc85958cd2_0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g2fc85958cd2_0_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fc85958cd2_0_10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3" name="Google Shape;163;g2fc85958cd2_0_1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g2fc85958cd2_0_1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fc85958cd2_0_1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1" name="Google Shape;171;g2fc85958cd2_0_1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g2fc85958cd2_0_1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5" name="Google Shape;19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8" name="Google Shape;21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Customize for your schools family engagement and parent meetings.</a:t>
            </a:r>
            <a:endParaRPr/>
          </a:p>
        </p:txBody>
      </p:sp>
      <p:sp>
        <p:nvSpPr>
          <p:cNvPr id="219" name="Google Shape;219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fc85958cd2_0_1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School Name and Logo</a:t>
            </a:r>
            <a:endParaRPr/>
          </a:p>
        </p:txBody>
      </p:sp>
      <p:sp>
        <p:nvSpPr>
          <p:cNvPr id="234" name="Google Shape;234;g2fc85958cd2_0_14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fc85958cd2_0_3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g2fc85958cd2_0_33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fc85958cd2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g2fc85958cd2_0_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fc85958cd2_0_15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3" name="Google Shape;253;g2fc85958cd2_0_1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g2fc85958cd2_0_1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fc85958cd2_0_1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School Name and Logo</a:t>
            </a:r>
            <a:endParaRPr/>
          </a:p>
        </p:txBody>
      </p:sp>
      <p:sp>
        <p:nvSpPr>
          <p:cNvPr id="87" name="Google Shape;87;g2fc85958cd2_0_14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fc85958cd2_0_15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0" name="Google Shape;260;g2fc85958cd2_0_1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g2fc85958cd2_0_1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fc85958cd2_0_16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7" name="Google Shape;267;g2fc85958cd2_0_1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8" name="Google Shape;268;g2fc85958cd2_0_1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fc85958cd2_0_1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8" name="Google Shape;278;g2fc85958cd2_0_1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9" name="Google Shape;279;g2fc85958cd2_0_1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fc85958cd2_0_17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2" name="Google Shape;292;g2fc85958cd2_0_1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3" name="Google Shape;293;g2fc85958cd2_0_1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fc85958cd2_0_2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2" name="Google Shape;302;g2fc85958cd2_0_2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3" name="Google Shape;303;g2fc85958cd2_0_2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fc85958cd2_0_2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2" name="Google Shape;312;g2fc85958cd2_0_2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3" name="Google Shape;313;g2fc85958cd2_0_2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fc85958cd2_0_23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0" name="Google Shape;320;g2fc85958cd2_0_2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1" name="Google Shape;321;g2fc85958cd2_0_2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fc85958cd2_0_24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4" name="Google Shape;344;g2fc85958cd2_0_2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5" name="Google Shape;345;g2fc85958cd2_0_2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fc85958cd2_0_3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67" name="Google Shape;367;g2fc85958cd2_0_3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8" name="Google Shape;368;g2fc85958cd2_0_3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fc85958cd2_0_3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5" name="Google Shape;375;g2fc85958cd2_0_3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fc85958cd2_0_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3" name="Google Shape;113;g2fc85958cd2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g2fc85958cd2_0_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fc85958cd2_0_4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0" name="Google Shape;120;g2fc85958cd2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g2fc85958cd2_0_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fc85958cd2_0_7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3" name="Google Shape;143;g2fc85958cd2_0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g2fc85958cd2_0_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:\aOutsideOffice\Jenni Knaus ODE\Publishing Development ODE\1170823_ODE_HLogo TAG_2016-FINAL-RGB from Illustratorr.jpg" id="15" name="Google Shape;1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16214" y="609602"/>
            <a:ext cx="3711575" cy="166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3"/>
          <p:cNvSpPr txBox="1"/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None/>
              <a:defRPr sz="225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:\aOutsideOffice\Jenni Knaus ODE\Publishing Development ODE\1170823_ODE_HLogo TAG_2016-FINAL-RGB from Illustratorr.jpg" id="68" name="Google Shape;6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05200" y="5853115"/>
            <a:ext cx="1905000" cy="852487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2"/>
          <p:cNvSpPr txBox="1"/>
          <p:nvPr>
            <p:ph type="title"/>
          </p:nvPr>
        </p:nvSpPr>
        <p:spPr>
          <a:xfrm>
            <a:off x="838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2797175" y="-358775"/>
            <a:ext cx="431165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kman Old Style"/>
              <a:buChar char="•"/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-361950" lvl="1" marL="9144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okman Old Style"/>
              <a:buChar char="–"/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Char char="•"/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indent="-3238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ookman Old Style"/>
              <a:buChar char="–"/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indent="-3238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2" type="sldNum"/>
          </p:nvPr>
        </p:nvSpPr>
        <p:spPr>
          <a:xfrm>
            <a:off x="60960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:\aOutsideOffice\Jenni Knaus ODE\Publishing Development ODE\1170823_ODE_HLogo TAG_2016-FINAL-RGB from Illustratorr.jpg" id="74" name="Google Shape;7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05200" y="5853115"/>
            <a:ext cx="1905000" cy="85248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5113338" y="2171703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1058747" y="54092"/>
            <a:ext cx="557870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kman Old Style"/>
              <a:buChar char="•"/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-361950" lvl="1" marL="9144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okman Old Style"/>
              <a:buChar char="–"/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Char char="•"/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indent="-3238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ookman Old Style"/>
              <a:buChar char="–"/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indent="-3238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2" type="sldNum"/>
          </p:nvPr>
        </p:nvSpPr>
        <p:spPr>
          <a:xfrm>
            <a:off x="60960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:\aOutsideOffice\Jenni Knaus ODE\Publishing Development ODE\1170823_ODE_HLogo TAG_2016-FINAL-RGB from Illustratorr.jpg" id="19" name="Google Shape;19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05200" y="5853115"/>
            <a:ext cx="1905000" cy="85248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4"/>
          <p:cNvSpPr txBox="1"/>
          <p:nvPr>
            <p:ph type="title"/>
          </p:nvPr>
        </p:nvSpPr>
        <p:spPr>
          <a:xfrm>
            <a:off x="838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" type="body"/>
          </p:nvPr>
        </p:nvSpPr>
        <p:spPr>
          <a:xfrm>
            <a:off x="838200" y="1600203"/>
            <a:ext cx="82296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2" type="sldNum"/>
          </p:nvPr>
        </p:nvSpPr>
        <p:spPr>
          <a:xfrm>
            <a:off x="60960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:\aOutsideOffice\Jenni Knaus ODE\Publishing Development ODE\1170823_ODE_HLogo TAG_2016-FINAL-RGB from Illustratorr.jpg" id="25" name="Google Shape;2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16214" y="609602"/>
            <a:ext cx="3711575" cy="166052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5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3000" cap="none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/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/>
            </a:lvl4pPr>
            <a:lvl5pPr indent="-228600" lvl="4" marL="22860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/>
            </a:lvl5pPr>
            <a:lvl6pPr indent="-228600" lvl="5" marL="27432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/>
            </a:lvl6pPr>
            <a:lvl7pPr indent="-228600" lvl="6" marL="32004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/>
            </a:lvl7pPr>
            <a:lvl8pPr indent="-228600" lvl="7" marL="3657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/>
            </a:lvl8pPr>
            <a:lvl9pPr indent="-228600" lvl="8" marL="41148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:\aOutsideOffice\Jenni Knaus ODE\Publishing Development ODE\1170823_ODE_HLogo TAG_2016-FINAL-RGB from Illustratorr.jpg" id="29" name="Google Shape;2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05200" y="5853115"/>
            <a:ext cx="1905000" cy="85248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6"/>
          <p:cNvSpPr txBox="1"/>
          <p:nvPr>
            <p:ph type="title"/>
          </p:nvPr>
        </p:nvSpPr>
        <p:spPr>
          <a:xfrm>
            <a:off x="838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838200" y="1600202"/>
            <a:ext cx="4038600" cy="4253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2pPr>
            <a:lvl3pPr indent="-3238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/>
            </a:lvl3pPr>
            <a:lvl4pPr indent="-314325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/>
            </a:lvl9pPr>
          </a:lstStyle>
          <a:p/>
        </p:txBody>
      </p:sp>
      <p:sp>
        <p:nvSpPr>
          <p:cNvPr id="32" name="Google Shape;32;p16"/>
          <p:cNvSpPr txBox="1"/>
          <p:nvPr>
            <p:ph idx="2" type="body"/>
          </p:nvPr>
        </p:nvSpPr>
        <p:spPr>
          <a:xfrm>
            <a:off x="5029200" y="1600202"/>
            <a:ext cx="4038600" cy="4253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2pPr>
            <a:lvl3pPr indent="-3238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/>
            </a:lvl3pPr>
            <a:lvl4pPr indent="-314325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/>
            </a:lvl9pPr>
          </a:lstStyle>
          <a:p/>
        </p:txBody>
      </p:sp>
      <p:sp>
        <p:nvSpPr>
          <p:cNvPr id="33" name="Google Shape;33;p1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2" type="sldNum"/>
          </p:nvPr>
        </p:nvSpPr>
        <p:spPr>
          <a:xfrm>
            <a:off x="60960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:\aOutsideOffice\Jenni Knaus ODE\Publishing Development ODE\1170823_ODE_HLogo TAG_2016-FINAL-RGB from Illustratorr.jpg" id="36" name="Google Shape;3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05200" y="5853115"/>
            <a:ext cx="1905000" cy="85248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sz="1800" u="sng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457200" y="2174875"/>
            <a:ext cx="4040188" cy="3768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1pPr>
            <a:lvl2pPr indent="-3238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/>
            </a:lvl2pPr>
            <a:lvl3pPr indent="-314325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/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9pPr>
          </a:lstStyle>
          <a:p/>
        </p:txBody>
      </p:sp>
      <p:sp>
        <p:nvSpPr>
          <p:cNvPr id="40" name="Google Shape;40;p17"/>
          <p:cNvSpPr txBox="1"/>
          <p:nvPr>
            <p:ph idx="3" type="body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sz="1800" u="sng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9pPr>
          </a:lstStyle>
          <a:p/>
        </p:txBody>
      </p:sp>
      <p:sp>
        <p:nvSpPr>
          <p:cNvPr id="41" name="Google Shape;41;p17"/>
          <p:cNvSpPr txBox="1"/>
          <p:nvPr>
            <p:ph idx="4" type="body"/>
          </p:nvPr>
        </p:nvSpPr>
        <p:spPr>
          <a:xfrm>
            <a:off x="4645026" y="2174875"/>
            <a:ext cx="4041775" cy="3768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1pPr>
            <a:lvl2pPr indent="-3238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/>
            </a:lvl2pPr>
            <a:lvl3pPr indent="-314325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/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9pPr>
          </a:lstStyle>
          <a:p/>
        </p:txBody>
      </p:sp>
      <p:sp>
        <p:nvSpPr>
          <p:cNvPr id="42" name="Google Shape;42;p1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2" type="sldNum"/>
          </p:nvPr>
        </p:nvSpPr>
        <p:spPr>
          <a:xfrm>
            <a:off x="60960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:\aOutsideOffice\Jenni Knaus ODE\Publishing Development ODE\1170823_ODE_HLogo TAG_2016-FINAL-RGB from Illustratorr.jpg" id="45" name="Google Shape;4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05200" y="5853115"/>
            <a:ext cx="1905000" cy="85248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8"/>
          <p:cNvSpPr txBox="1"/>
          <p:nvPr>
            <p:ph type="title"/>
          </p:nvPr>
        </p:nvSpPr>
        <p:spPr>
          <a:xfrm>
            <a:off x="838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60960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:\aOutsideOffice\Jenni Knaus ODE\Publishing Development ODE\1170823_ODE_HLogo TAG_2016-FINAL-RGB from Illustratorr.jpg" id="50" name="Google Shape;5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05200" y="5853115"/>
            <a:ext cx="1905000" cy="85248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2" type="sldNum"/>
          </p:nvPr>
        </p:nvSpPr>
        <p:spPr>
          <a:xfrm>
            <a:off x="60960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:\aOutsideOffice\Jenni Knaus ODE\Publishing Development ODE\1170823_ODE_HLogo TAG_2016-FINAL-RGB from Illustratorr.jpg" id="54" name="Google Shape;54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05200" y="5853115"/>
            <a:ext cx="1905000" cy="85248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0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5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3575050" y="273052"/>
            <a:ext cx="5111750" cy="5580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6pPr>
            <a:lvl7pPr indent="-32385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7pPr>
            <a:lvl8pPr indent="-32385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8pPr>
            <a:lvl9pPr indent="-32385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457201" y="1435102"/>
            <a:ext cx="3008313" cy="44724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3pPr>
            <a:lvl4pPr indent="-228600" lvl="3" marL="18288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/>
            </a:lvl4pPr>
            <a:lvl5pPr indent="-228600" lvl="4" marL="22860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/>
            </a:lvl5pPr>
            <a:lvl6pPr indent="-228600" lvl="5" marL="27432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/>
            </a:lvl6pPr>
            <a:lvl7pPr indent="-228600" lvl="6" marL="32004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/>
            </a:lvl7pPr>
            <a:lvl8pPr indent="-228600" lvl="7" marL="3657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/>
            </a:lvl8pPr>
            <a:lvl9pPr indent="-228600" lvl="8" marL="41148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2" type="sldNum"/>
          </p:nvPr>
        </p:nvSpPr>
        <p:spPr>
          <a:xfrm>
            <a:off x="60960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:\aOutsideOffice\Jenni Knaus ODE\Publishing Development ODE\1170823_ODE_HLogo TAG_2016-FINAL-RGB from Illustratorr.jpg" id="61" name="Google Shape;61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05200" y="5853115"/>
            <a:ext cx="1905000" cy="852487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500" u="sng"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1792288" y="5367340"/>
            <a:ext cx="5486400" cy="486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Bookman Old Style"/>
              <a:buNone/>
              <a:defRPr sz="1050"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-228600" lvl="1" marL="914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3pPr>
            <a:lvl4pPr indent="-228600" lvl="3" marL="18288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/>
            </a:lvl4pPr>
            <a:lvl5pPr indent="-228600" lvl="4" marL="22860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/>
            </a:lvl5pPr>
            <a:lvl6pPr indent="-228600" lvl="5" marL="27432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/>
            </a:lvl6pPr>
            <a:lvl7pPr indent="-228600" lvl="6" marL="32004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/>
            </a:lvl7pPr>
            <a:lvl8pPr indent="-228600" lvl="7" marL="3657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/>
            </a:lvl8pPr>
            <a:lvl9pPr indent="-228600" lvl="8" marL="41148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2" type="sldNum"/>
          </p:nvPr>
        </p:nvSpPr>
        <p:spPr>
          <a:xfrm>
            <a:off x="60960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7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838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838200" y="1600200"/>
            <a:ext cx="8229600" cy="4311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2" type="sldNum"/>
          </p:nvPr>
        </p:nvSpPr>
        <p:spPr>
          <a:xfrm>
            <a:off x="63246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5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5" Type="http://schemas.openxmlformats.org/officeDocument/2006/relationships/image" Target="../media/image2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16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"/>
          <p:cNvSpPr txBox="1"/>
          <p:nvPr>
            <p:ph type="ctrTitle"/>
          </p:nvPr>
        </p:nvSpPr>
        <p:spPr>
          <a:xfrm>
            <a:off x="210275" y="3829050"/>
            <a:ext cx="8730300" cy="127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457200" lvl="0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8887"/>
              <a:buNone/>
            </a:pPr>
            <a:r>
              <a:t/>
            </a:r>
            <a:endParaRPr b="1" sz="175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9349"/>
              <a:buNone/>
            </a:pPr>
            <a:r>
              <a:rPr b="1" lang="en-US" sz="5300" cap="none">
                <a:latin typeface="Happy Monkey"/>
                <a:ea typeface="Happy Monkey"/>
                <a:cs typeface="Happy Monkey"/>
                <a:sym typeface="Happy Monkey"/>
              </a:rPr>
              <a:t>Welcome!</a:t>
            </a:r>
            <a:endParaRPr b="1" sz="5300" cap="none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9349"/>
              <a:buNone/>
            </a:pPr>
            <a:r>
              <a:rPr b="1" lang="en-US" sz="5300">
                <a:latin typeface="Happy Monkey"/>
                <a:ea typeface="Happy Monkey"/>
                <a:cs typeface="Happy Monkey"/>
                <a:sym typeface="Happy Monkey"/>
              </a:rPr>
              <a:t>Bienvenidas!</a:t>
            </a:r>
            <a:endParaRPr b="1" sz="5300">
              <a:solidFill>
                <a:srgbClr val="1F1F1F"/>
              </a:solidFill>
              <a:highlight>
                <a:srgbClr val="F8F9FA"/>
              </a:highlight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9999"/>
              <a:buNone/>
            </a:pPr>
            <a:br>
              <a:rPr b="1" lang="en-US" sz="3111" cap="none">
                <a:latin typeface="Happy Monkey"/>
                <a:ea typeface="Happy Monkey"/>
                <a:cs typeface="Happy Monkey"/>
                <a:sym typeface="Happy Monkey"/>
              </a:rPr>
            </a:br>
            <a:endParaRPr b="1" sz="3111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9999"/>
              <a:buNone/>
            </a:pPr>
            <a:r>
              <a:t/>
            </a:r>
            <a:endParaRPr b="1" sz="3111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0178"/>
              <a:buNone/>
            </a:pPr>
            <a:r>
              <a:t/>
            </a:r>
            <a:endParaRPr b="1" sz="3100">
              <a:solidFill>
                <a:srgbClr val="1F1F1F"/>
              </a:solidFill>
              <a:highlight>
                <a:srgbClr val="F8F9FA"/>
              </a:highlight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9999"/>
              <a:buNone/>
            </a:pPr>
            <a:r>
              <a:t/>
            </a:r>
            <a:endParaRPr b="1" sz="3111"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4113" y="5555675"/>
            <a:ext cx="4295774" cy="10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fc85958cd2_0_91"/>
          <p:cNvSpPr/>
          <p:nvPr/>
        </p:nvSpPr>
        <p:spPr>
          <a:xfrm>
            <a:off x="4097175" y="1173525"/>
            <a:ext cx="936000" cy="162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2fc85958cd2_0_91"/>
          <p:cNvSpPr txBox="1"/>
          <p:nvPr/>
        </p:nvSpPr>
        <p:spPr>
          <a:xfrm>
            <a:off x="572300" y="2516625"/>
            <a:ext cx="7961700" cy="33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550"/>
              </a:spcBef>
              <a:spcAft>
                <a:spcPts val="0"/>
              </a:spcAft>
              <a:buClr>
                <a:srgbClr val="79B5B0"/>
              </a:buClr>
              <a:buSzPts val="2800"/>
              <a:buFont typeface="Happy Monkey"/>
              <a:buChar char="●"/>
            </a:pPr>
            <a:r>
              <a:rPr b="1" lang="en-US" sz="28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SMARTER Balanced</a:t>
            </a:r>
            <a:endParaRPr b="1" sz="28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406400" lvl="0" marL="457200" rtl="0" algn="l">
              <a:spcBef>
                <a:spcPts val="550"/>
              </a:spcBef>
              <a:spcAft>
                <a:spcPts val="0"/>
              </a:spcAft>
              <a:buClr>
                <a:srgbClr val="79B5B0"/>
              </a:buClr>
              <a:buSzPts val="2800"/>
              <a:buFont typeface="Happy Monkey"/>
              <a:buChar char="●"/>
            </a:pPr>
            <a:r>
              <a:rPr b="1" lang="en-US" sz="28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Acadience Reading </a:t>
            </a:r>
            <a:endParaRPr b="1" sz="28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406400" lvl="0" marL="457200" rtl="0" algn="l">
              <a:spcBef>
                <a:spcPts val="550"/>
              </a:spcBef>
              <a:spcAft>
                <a:spcPts val="0"/>
              </a:spcAft>
              <a:buClr>
                <a:srgbClr val="79B5B0"/>
              </a:buClr>
              <a:buSzPts val="2800"/>
              <a:buFont typeface="Happy Monkey"/>
              <a:buChar char="●"/>
            </a:pPr>
            <a:r>
              <a:rPr b="1" lang="en-US" sz="28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MAP Growth</a:t>
            </a:r>
            <a:endParaRPr b="1" sz="28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406400" lvl="0" marL="457200" rtl="0" algn="l">
              <a:spcBef>
                <a:spcPts val="550"/>
              </a:spcBef>
              <a:spcAft>
                <a:spcPts val="0"/>
              </a:spcAft>
              <a:buClr>
                <a:srgbClr val="79B5B0"/>
              </a:buClr>
              <a:buSzPts val="2800"/>
              <a:buFont typeface="Happy Monkey"/>
              <a:buChar char="●"/>
            </a:pPr>
            <a:r>
              <a:rPr b="1" lang="en-US" sz="28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In-program check points</a:t>
            </a:r>
            <a:endParaRPr b="1" sz="28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158" name="Google Shape;158;g2fc85958cd2_0_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3203" y="4531270"/>
            <a:ext cx="3076992" cy="11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2fc85958cd2_0_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3563" y="4993850"/>
            <a:ext cx="1647825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2fc85958cd2_0_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0050" y="497775"/>
            <a:ext cx="3467929" cy="191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fc85958cd2_0_101"/>
          <p:cNvSpPr/>
          <p:nvPr/>
        </p:nvSpPr>
        <p:spPr>
          <a:xfrm>
            <a:off x="4097175" y="1173525"/>
            <a:ext cx="936000" cy="162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2fc85958cd2_0_101"/>
          <p:cNvSpPr txBox="1"/>
          <p:nvPr/>
        </p:nvSpPr>
        <p:spPr>
          <a:xfrm>
            <a:off x="648500" y="2516625"/>
            <a:ext cx="8699100" cy="33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ppy Monkey"/>
              <a:buChar char="●"/>
            </a:pPr>
            <a:r>
              <a:rPr b="1" lang="en-US" sz="28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Notification of assessment results</a:t>
            </a:r>
            <a:endParaRPr b="1" sz="28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ppy Monkey"/>
              <a:buChar char="○"/>
            </a:pPr>
            <a:r>
              <a:rPr b="1" lang="en-US" sz="28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SMARTER Balance</a:t>
            </a:r>
            <a:endParaRPr b="1" sz="28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4064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ppy Monkey"/>
              <a:buChar char="■"/>
            </a:pPr>
            <a:r>
              <a:rPr b="1" lang="en-US" sz="28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reports are sent home</a:t>
            </a:r>
            <a:endParaRPr b="1" sz="28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ppy Monkey"/>
              <a:buChar char="○"/>
            </a:pPr>
            <a:r>
              <a:rPr b="1" lang="en-US" sz="28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Acadience Reading </a:t>
            </a:r>
            <a:endParaRPr b="1" sz="28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4064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ppy Monkey"/>
              <a:buChar char="■"/>
            </a:pPr>
            <a:r>
              <a:rPr b="1" lang="en-US" sz="28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reports are distributed at conferences</a:t>
            </a:r>
            <a:endParaRPr b="1" sz="28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168" name="Google Shape;168;g2fc85958cd2_0_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3850" y="497775"/>
            <a:ext cx="3467925" cy="1969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fc85958cd2_0_111"/>
          <p:cNvSpPr/>
          <p:nvPr/>
        </p:nvSpPr>
        <p:spPr>
          <a:xfrm>
            <a:off x="4097175" y="1173525"/>
            <a:ext cx="936000" cy="162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g2fc85958cd2_0_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7500" y="497775"/>
            <a:ext cx="3467925" cy="19876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Google Shape;176;g2fc85958cd2_0_111"/>
          <p:cNvGrpSpPr/>
          <p:nvPr/>
        </p:nvGrpSpPr>
        <p:grpSpPr>
          <a:xfrm>
            <a:off x="2562745" y="2618850"/>
            <a:ext cx="3960758" cy="3211553"/>
            <a:chOff x="1259584" y="1136"/>
            <a:chExt cx="3595786" cy="3369587"/>
          </a:xfrm>
        </p:grpSpPr>
        <p:sp>
          <p:nvSpPr>
            <p:cNvPr id="177" name="Google Shape;177;g2fc85958cd2_0_111"/>
            <p:cNvSpPr/>
            <p:nvPr/>
          </p:nvSpPr>
          <p:spPr>
            <a:xfrm>
              <a:off x="2404677" y="1136"/>
              <a:ext cx="1305600" cy="1079400"/>
            </a:xfrm>
            <a:prstGeom prst="ellipse">
              <a:avLst/>
            </a:prstGeom>
            <a:gradFill>
              <a:gsLst>
                <a:gs pos="0">
                  <a:srgbClr val="7A93FF"/>
                </a:gs>
                <a:gs pos="35000">
                  <a:srgbClr val="A0B2FF"/>
                </a:gs>
                <a:gs pos="100000">
                  <a:srgbClr val="D6DDFF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647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g2fc85958cd2_0_111"/>
            <p:cNvSpPr txBox="1"/>
            <p:nvPr/>
          </p:nvSpPr>
          <p:spPr>
            <a:xfrm>
              <a:off x="2595891" y="159209"/>
              <a:ext cx="923400" cy="76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Review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g2fc85958cd2_0_111"/>
            <p:cNvSpPr/>
            <p:nvPr/>
          </p:nvSpPr>
          <p:spPr>
            <a:xfrm rot="2700000">
              <a:off x="3483366" y="926473"/>
              <a:ext cx="283833" cy="36444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7A93FF"/>
                </a:gs>
                <a:gs pos="35000">
                  <a:srgbClr val="A0B2FF"/>
                </a:gs>
                <a:gs pos="100000">
                  <a:srgbClr val="D6DDFF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647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g2fc85958cd2_0_111"/>
            <p:cNvSpPr txBox="1"/>
            <p:nvPr/>
          </p:nvSpPr>
          <p:spPr>
            <a:xfrm rot="2700000">
              <a:off x="3495936" y="969216"/>
              <a:ext cx="198556" cy="218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g2fc85958cd2_0_111"/>
            <p:cNvSpPr/>
            <p:nvPr/>
          </p:nvSpPr>
          <p:spPr>
            <a:xfrm>
              <a:off x="3549770" y="1146230"/>
              <a:ext cx="1305600" cy="1079400"/>
            </a:xfrm>
            <a:prstGeom prst="ellipse">
              <a:avLst/>
            </a:prstGeom>
            <a:gradFill>
              <a:gsLst>
                <a:gs pos="0">
                  <a:srgbClr val="CDEEFF"/>
                </a:gs>
                <a:gs pos="35000">
                  <a:srgbClr val="DAF3FF"/>
                </a:gs>
                <a:gs pos="100000">
                  <a:srgbClr val="EFF9FF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647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g2fc85958cd2_0_111"/>
            <p:cNvSpPr txBox="1"/>
            <p:nvPr/>
          </p:nvSpPr>
          <p:spPr>
            <a:xfrm>
              <a:off x="3740984" y="1071685"/>
              <a:ext cx="923400" cy="76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Provide </a:t>
              </a:r>
              <a:r>
                <a:rPr lang="en-US" sz="1800">
                  <a:solidFill>
                    <a:schemeClr val="dk1"/>
                  </a:solidFill>
                </a:rPr>
                <a:t>C</a:t>
              </a: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larification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g2fc85958cd2_0_111"/>
            <p:cNvSpPr/>
            <p:nvPr/>
          </p:nvSpPr>
          <p:spPr>
            <a:xfrm rot="8100000">
              <a:off x="3508261" y="2063462"/>
              <a:ext cx="268983" cy="36444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CDEEFF"/>
                </a:gs>
                <a:gs pos="35000">
                  <a:srgbClr val="DAF3FF"/>
                </a:gs>
                <a:gs pos="100000">
                  <a:srgbClr val="EFF9FF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647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g2fc85958cd2_0_111"/>
            <p:cNvSpPr txBox="1"/>
            <p:nvPr/>
          </p:nvSpPr>
          <p:spPr>
            <a:xfrm rot="-2700000">
              <a:off x="3577312" y="2107950"/>
              <a:ext cx="187949" cy="218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g2fc85958cd2_0_111"/>
            <p:cNvSpPr/>
            <p:nvPr/>
          </p:nvSpPr>
          <p:spPr>
            <a:xfrm>
              <a:off x="2333621" y="2291323"/>
              <a:ext cx="1447800" cy="1079400"/>
            </a:xfrm>
            <a:prstGeom prst="ellipse">
              <a:avLst/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647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g2fc85958cd2_0_111"/>
            <p:cNvSpPr txBox="1"/>
            <p:nvPr/>
          </p:nvSpPr>
          <p:spPr>
            <a:xfrm>
              <a:off x="2545647" y="2449396"/>
              <a:ext cx="1023900" cy="76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</a:rPr>
                <a:t>Plan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g2fc85958cd2_0_111"/>
            <p:cNvSpPr/>
            <p:nvPr/>
          </p:nvSpPr>
          <p:spPr>
            <a:xfrm rot="-8100000">
              <a:off x="2346556" y="2072214"/>
              <a:ext cx="268983" cy="36444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647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g2fc85958cd2_0_111"/>
            <p:cNvSpPr txBox="1"/>
            <p:nvPr/>
          </p:nvSpPr>
          <p:spPr>
            <a:xfrm rot="2700000">
              <a:off x="2415557" y="2173721"/>
              <a:ext cx="187949" cy="218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g2fc85958cd2_0_111"/>
            <p:cNvSpPr/>
            <p:nvPr/>
          </p:nvSpPr>
          <p:spPr>
            <a:xfrm>
              <a:off x="1259584" y="1146230"/>
              <a:ext cx="1305600" cy="1079400"/>
            </a:xfrm>
            <a:prstGeom prst="ellipse">
              <a:avLst/>
            </a:prstGeom>
            <a:gradFill>
              <a:gsLst>
                <a:gs pos="0">
                  <a:srgbClr val="FFC0D3"/>
                </a:gs>
                <a:gs pos="35000">
                  <a:srgbClr val="FFD4E0"/>
                </a:gs>
                <a:gs pos="100000">
                  <a:srgbClr val="FFEBF2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647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g2fc85958cd2_0_111"/>
            <p:cNvSpPr txBox="1"/>
            <p:nvPr/>
          </p:nvSpPr>
          <p:spPr>
            <a:xfrm>
              <a:off x="1450798" y="1304303"/>
              <a:ext cx="923400" cy="76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</a:rPr>
                <a:t>Feedback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g2fc85958cd2_0_111"/>
            <p:cNvSpPr/>
            <p:nvPr/>
          </p:nvSpPr>
          <p:spPr>
            <a:xfrm rot="-2700000">
              <a:off x="2338378" y="935945"/>
              <a:ext cx="283833" cy="36444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FFC0D3"/>
                </a:gs>
                <a:gs pos="35000">
                  <a:srgbClr val="FFD4E0"/>
                </a:gs>
                <a:gs pos="100000">
                  <a:srgbClr val="FFEBF2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647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g2fc85958cd2_0_111"/>
            <p:cNvSpPr txBox="1"/>
            <p:nvPr/>
          </p:nvSpPr>
          <p:spPr>
            <a:xfrm rot="-2700000">
              <a:off x="2350787" y="1038987"/>
              <a:ext cx="198556" cy="218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 txBox="1"/>
          <p:nvPr>
            <p:ph type="title"/>
          </p:nvPr>
        </p:nvSpPr>
        <p:spPr>
          <a:xfrm>
            <a:off x="992974" y="561975"/>
            <a:ext cx="72159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3600">
                <a:solidFill>
                  <a:srgbClr val="4A86E8"/>
                </a:solidFill>
                <a:latin typeface="Happy Monkey"/>
                <a:ea typeface="Happy Monkey"/>
                <a:cs typeface="Happy Monkey"/>
                <a:sym typeface="Happy Monkey"/>
              </a:rPr>
              <a:t>Parent Rights under ESEA</a:t>
            </a:r>
            <a:endParaRPr b="1" sz="3600">
              <a:solidFill>
                <a:srgbClr val="4A86E8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grpSp>
        <p:nvGrpSpPr>
          <p:cNvPr id="199" name="Google Shape;199;p8"/>
          <p:cNvGrpSpPr/>
          <p:nvPr/>
        </p:nvGrpSpPr>
        <p:grpSpPr>
          <a:xfrm>
            <a:off x="726350" y="1600200"/>
            <a:ext cx="7702521" cy="3754591"/>
            <a:chOff x="-128217" y="0"/>
            <a:chExt cx="6586166" cy="3398127"/>
          </a:xfrm>
        </p:grpSpPr>
        <p:sp>
          <p:nvSpPr>
            <p:cNvPr id="200" name="Google Shape;200;p8"/>
            <p:cNvSpPr/>
            <p:nvPr/>
          </p:nvSpPr>
          <p:spPr>
            <a:xfrm>
              <a:off x="0" y="1019413"/>
              <a:ext cx="6457949" cy="1359217"/>
            </a:xfrm>
            <a:prstGeom prst="notchedRightArrow">
              <a:avLst>
                <a:gd fmla="val 50000" name="adj1"/>
                <a:gd fmla="val 50000" name="adj2"/>
              </a:avLst>
            </a:prstGeom>
            <a:solidFill>
              <a:srgbClr val="CACA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2094" y="0"/>
              <a:ext cx="1087088" cy="13592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8"/>
            <p:cNvSpPr txBox="1"/>
            <p:nvPr/>
          </p:nvSpPr>
          <p:spPr>
            <a:xfrm>
              <a:off x="-128217" y="0"/>
              <a:ext cx="1331700" cy="135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Request teacher qualifications</a:t>
              </a:r>
              <a:endParaRPr b="0" i="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375736" y="1529119"/>
              <a:ext cx="339804" cy="339804"/>
            </a:xfrm>
            <a:prstGeom prst="ellipse">
              <a:avLst/>
            </a:prstGeom>
            <a:solidFill>
              <a:srgbClr val="97CCFE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1126360" y="2038826"/>
              <a:ext cx="1068217" cy="13592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8"/>
            <p:cNvSpPr txBox="1"/>
            <p:nvPr/>
          </p:nvSpPr>
          <p:spPr>
            <a:xfrm>
              <a:off x="1126360" y="2038826"/>
              <a:ext cx="1068217" cy="13592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550" lIns="99550" spcFirstLastPara="1" rIns="99550" wrap="square" tIns="99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Request opportunities to meet with staff for parent involvement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490566" y="1529119"/>
              <a:ext cx="339804" cy="339804"/>
            </a:xfrm>
            <a:prstGeom prst="ellipse">
              <a:avLst/>
            </a:prstGeom>
            <a:solidFill>
              <a:srgbClr val="97CCFE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2231754" y="0"/>
              <a:ext cx="1207713" cy="13592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8"/>
            <p:cNvSpPr txBox="1"/>
            <p:nvPr/>
          </p:nvSpPr>
          <p:spPr>
            <a:xfrm>
              <a:off x="2231754" y="0"/>
              <a:ext cx="1207713" cy="13592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Participate in decisions affecting your child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2665709" y="1529119"/>
              <a:ext cx="339804" cy="339804"/>
            </a:xfrm>
            <a:prstGeom prst="ellipse">
              <a:avLst/>
            </a:prstGeom>
            <a:solidFill>
              <a:srgbClr val="97CCFE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3476645" y="2038826"/>
              <a:ext cx="964618" cy="13592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 txBox="1"/>
            <p:nvPr/>
          </p:nvSpPr>
          <p:spPr>
            <a:xfrm>
              <a:off x="3281164" y="2038827"/>
              <a:ext cx="1331700" cy="135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550" lIns="99550" spcFirstLastPara="1" rIns="99550" wrap="square" tIns="99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Review school’s Title I-A plan and make suggestions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3789052" y="1529119"/>
              <a:ext cx="339804" cy="339804"/>
            </a:xfrm>
            <a:prstGeom prst="ellipse">
              <a:avLst/>
            </a:prstGeom>
            <a:solidFill>
              <a:srgbClr val="97CCFE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4478441" y="0"/>
              <a:ext cx="1331618" cy="13592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 txBox="1"/>
            <p:nvPr/>
          </p:nvSpPr>
          <p:spPr>
            <a:xfrm>
              <a:off x="4478441" y="0"/>
              <a:ext cx="1331618" cy="13592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Participate in school activities</a:t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4974348" y="1529119"/>
              <a:ext cx="339804" cy="339804"/>
            </a:xfrm>
            <a:prstGeom prst="ellipse">
              <a:avLst/>
            </a:prstGeom>
            <a:solidFill>
              <a:srgbClr val="97CCFE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"/>
          <p:cNvSpPr txBox="1"/>
          <p:nvPr>
            <p:ph idx="1" type="body"/>
          </p:nvPr>
        </p:nvSpPr>
        <p:spPr>
          <a:xfrm>
            <a:off x="764375" y="1714500"/>
            <a:ext cx="7581300" cy="35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3375" lvl="0" marL="257175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appy Monkey"/>
              <a:buChar char="•"/>
            </a:pPr>
            <a:r>
              <a:rPr b="1" lang="en-US" sz="3600">
                <a:latin typeface="Happy Monkey"/>
                <a:ea typeface="Happy Monkey"/>
                <a:cs typeface="Happy Monkey"/>
                <a:sym typeface="Happy Monkey"/>
              </a:rPr>
              <a:t>Parent/Teacher Conferences</a:t>
            </a:r>
            <a:endParaRPr b="1" sz="36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-4572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600"/>
              <a:buFont typeface="Happy Monkey"/>
              <a:buChar char="–"/>
            </a:pPr>
            <a:r>
              <a:rPr b="1" lang="en-US" sz="3600">
                <a:latin typeface="Happy Monkey"/>
                <a:ea typeface="Happy Monkey"/>
                <a:cs typeface="Happy Monkey"/>
                <a:sym typeface="Happy Monkey"/>
              </a:rPr>
              <a:t>October 21, 2024</a:t>
            </a:r>
            <a:endParaRPr b="1" sz="36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Happy Monkey"/>
              <a:buChar char="•"/>
            </a:pPr>
            <a:r>
              <a:rPr b="1" lang="en-US" sz="3600">
                <a:latin typeface="Happy Monkey"/>
                <a:ea typeface="Happy Monkey"/>
                <a:cs typeface="Happy Monkey"/>
                <a:sym typeface="Happy Monkey"/>
              </a:rPr>
              <a:t>Family Literacy/Math Night </a:t>
            </a:r>
            <a:endParaRPr b="1" sz="36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-457200" lvl="1" marL="914400" rtl="0" algn="l">
              <a:spcBef>
                <a:spcPts val="0"/>
              </a:spcBef>
              <a:spcAft>
                <a:spcPts val="0"/>
              </a:spcAft>
              <a:buSzPts val="3600"/>
              <a:buFont typeface="Happy Monkey"/>
              <a:buChar char="–"/>
            </a:pPr>
            <a:r>
              <a:rPr b="1" lang="en-US" sz="3600">
                <a:latin typeface="Happy Monkey"/>
                <a:ea typeface="Happy Monkey"/>
                <a:cs typeface="Happy Monkey"/>
                <a:sym typeface="Happy Monkey"/>
              </a:rPr>
              <a:t>June 9, 2025</a:t>
            </a:r>
            <a:endParaRPr b="1" sz="36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9"/>
          <p:cNvSpPr txBox="1"/>
          <p:nvPr>
            <p:ph type="title"/>
          </p:nvPr>
        </p:nvSpPr>
        <p:spPr>
          <a:xfrm>
            <a:off x="992974" y="561975"/>
            <a:ext cx="72159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3600">
                <a:solidFill>
                  <a:srgbClr val="4A86E8"/>
                </a:solidFill>
                <a:latin typeface="Happy Monkey"/>
                <a:ea typeface="Happy Monkey"/>
                <a:cs typeface="Happy Monkey"/>
                <a:sym typeface="Happy Monkey"/>
              </a:rPr>
              <a:t>Upcoming Events</a:t>
            </a:r>
            <a:endParaRPr b="1" sz="3600">
              <a:solidFill>
                <a:srgbClr val="4A86E8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223" name="Google Shape;22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1000" y="4829850"/>
            <a:ext cx="2474682" cy="132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"/>
          <p:cNvSpPr txBox="1"/>
          <p:nvPr>
            <p:ph type="ctrTitle"/>
          </p:nvPr>
        </p:nvSpPr>
        <p:spPr>
          <a:xfrm>
            <a:off x="685800" y="1825627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cap="none"/>
              <a:t> </a:t>
            </a:r>
            <a:r>
              <a:rPr b="1" lang="en-US" sz="3600" cap="none">
                <a:latin typeface="Happy Monkey"/>
                <a:ea typeface="Happy Monkey"/>
                <a:cs typeface="Happy Monkey"/>
                <a:sym typeface="Happy Monkey"/>
              </a:rPr>
              <a:t> </a:t>
            </a:r>
            <a:r>
              <a:rPr b="1" lang="en-US" sz="3600" cap="none">
                <a:solidFill>
                  <a:srgbClr val="4A86E8"/>
                </a:solidFill>
                <a:latin typeface="Happy Monkey"/>
                <a:ea typeface="Happy Monkey"/>
                <a:cs typeface="Happy Monkey"/>
                <a:sym typeface="Happy Monkey"/>
              </a:rPr>
              <a:t>Questions</a:t>
            </a:r>
            <a:r>
              <a:rPr b="1" lang="en-US" sz="3600">
                <a:solidFill>
                  <a:srgbClr val="4A86E8"/>
                </a:solidFill>
                <a:latin typeface="Happy Monkey"/>
                <a:ea typeface="Happy Monkey"/>
                <a:cs typeface="Happy Monkey"/>
                <a:sym typeface="Happy Monkey"/>
              </a:rPr>
              <a:t>?</a:t>
            </a:r>
            <a:endParaRPr b="1" sz="3600">
              <a:solidFill>
                <a:srgbClr val="4A86E8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229" name="Google Shape;229;p11"/>
          <p:cNvSpPr txBox="1"/>
          <p:nvPr>
            <p:ph idx="1" type="subTitle"/>
          </p:nvPr>
        </p:nvSpPr>
        <p:spPr>
          <a:xfrm>
            <a:off x="2287725" y="6047525"/>
            <a:ext cx="46293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341"/>
              </a:spcBef>
              <a:spcAft>
                <a:spcPts val="0"/>
              </a:spcAft>
              <a:buClr>
                <a:schemeClr val="dk1"/>
              </a:buClr>
              <a:buSzPts val="1594"/>
              <a:buFont typeface="Arial"/>
              <a:buNone/>
            </a:pPr>
            <a:r>
              <a:rPr b="1" lang="en-US" sz="2443">
                <a:solidFill>
                  <a:srgbClr val="4A86E8"/>
                </a:solidFill>
                <a:latin typeface="Happy Monkey"/>
                <a:ea typeface="Happy Monkey"/>
                <a:cs typeface="Happy Monkey"/>
                <a:sym typeface="Happy Monkey"/>
              </a:rPr>
              <a:t>Thanks for stopping by!</a:t>
            </a:r>
            <a:endParaRPr b="1" sz="2443">
              <a:solidFill>
                <a:srgbClr val="4A86E8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230" name="Google Shape;230;p11"/>
          <p:cNvSpPr txBox="1"/>
          <p:nvPr/>
        </p:nvSpPr>
        <p:spPr>
          <a:xfrm>
            <a:off x="-73250" y="2944100"/>
            <a:ext cx="9319800" cy="10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see </a:t>
            </a:r>
            <a:endParaRPr b="1" sz="36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Mrs. Kandia Cross</a:t>
            </a:r>
            <a:endParaRPr b="1" sz="36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Literacy Specialist</a:t>
            </a:r>
            <a:endParaRPr b="1" sz="36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 </a:t>
            </a:r>
            <a:r>
              <a:rPr b="1" lang="en-US" sz="36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kcross@509j.net</a:t>
            </a:r>
            <a:endParaRPr b="1" i="0" sz="3600" u="none" cap="none" strike="noStrike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231" name="Google Shape;23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0750" y="4345900"/>
            <a:ext cx="1982924" cy="2359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fc85958cd2_0_146"/>
          <p:cNvSpPr txBox="1"/>
          <p:nvPr>
            <p:ph type="ctrTitle"/>
          </p:nvPr>
        </p:nvSpPr>
        <p:spPr>
          <a:xfrm>
            <a:off x="210275" y="3752850"/>
            <a:ext cx="8730300" cy="127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457200" lvl="0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8887"/>
              <a:buNone/>
            </a:pPr>
            <a:r>
              <a:t/>
            </a:r>
            <a:endParaRPr b="1" sz="175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9349"/>
              <a:buNone/>
            </a:pPr>
            <a:r>
              <a:rPr b="1" lang="en-US" sz="5300">
                <a:latin typeface="Happy Monkey"/>
                <a:ea typeface="Happy Monkey"/>
                <a:cs typeface="Happy Monkey"/>
                <a:sym typeface="Happy Monkey"/>
              </a:rPr>
              <a:t>Bienvenidas!</a:t>
            </a:r>
            <a:endParaRPr b="1" sz="5300">
              <a:solidFill>
                <a:srgbClr val="1F1F1F"/>
              </a:solidFill>
              <a:highlight>
                <a:srgbClr val="F8F9FA"/>
              </a:highlight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9349"/>
              <a:buNone/>
            </a:pPr>
            <a:br>
              <a:rPr b="1" lang="en-US" sz="5300" cap="none">
                <a:latin typeface="Happy Monkey"/>
                <a:ea typeface="Happy Monkey"/>
                <a:cs typeface="Happy Monkey"/>
                <a:sym typeface="Happy Monkey"/>
              </a:rPr>
            </a:br>
            <a:r>
              <a:rPr b="1" lang="en-US" sz="3111">
                <a:latin typeface="Happy Monkey"/>
                <a:ea typeface="Happy Monkey"/>
                <a:cs typeface="Happy Monkey"/>
                <a:sym typeface="Happy Monkey"/>
              </a:rPr>
              <a:t>T</a:t>
            </a:r>
            <a:r>
              <a:rPr b="1" lang="en-US" sz="28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í</a:t>
            </a:r>
            <a:r>
              <a:rPr b="1" lang="en-US" sz="3111">
                <a:latin typeface="Happy Monkey"/>
                <a:ea typeface="Happy Monkey"/>
                <a:cs typeface="Happy Monkey"/>
                <a:sym typeface="Happy Monkey"/>
              </a:rPr>
              <a:t>tulo 1-A Programa para toda la escuela</a:t>
            </a:r>
            <a:endParaRPr b="1" sz="3111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9999"/>
              <a:buNone/>
            </a:pPr>
            <a:r>
              <a:rPr b="1" lang="en-US" sz="3111">
                <a:latin typeface="Happy Monkey"/>
                <a:ea typeface="Happy Monkey"/>
                <a:cs typeface="Happy Monkey"/>
                <a:sym typeface="Happy Monkey"/>
              </a:rPr>
              <a:t>Encuentro Anual</a:t>
            </a:r>
            <a:endParaRPr b="1" sz="3111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9999"/>
              <a:buNone/>
            </a:pPr>
            <a:r>
              <a:t/>
            </a:r>
            <a:endParaRPr b="1" sz="3111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0178"/>
              <a:buNone/>
            </a:pPr>
            <a:r>
              <a:t/>
            </a:r>
            <a:endParaRPr b="1" sz="3100">
              <a:solidFill>
                <a:srgbClr val="1F1F1F"/>
              </a:solidFill>
              <a:highlight>
                <a:srgbClr val="F8F9FA"/>
              </a:highlight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9999"/>
              <a:buNone/>
            </a:pPr>
            <a:r>
              <a:t/>
            </a:r>
            <a:endParaRPr b="1" sz="3111"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237" name="Google Shape;237;g2fc85958cd2_0_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4113" y="5555675"/>
            <a:ext cx="4295774" cy="10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fc85958cd2_0_335"/>
          <p:cNvSpPr txBox="1"/>
          <p:nvPr>
            <p:ph type="title"/>
          </p:nvPr>
        </p:nvSpPr>
        <p:spPr>
          <a:xfrm>
            <a:off x="688175" y="571500"/>
            <a:ext cx="77289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3600">
                <a:solidFill>
                  <a:srgbClr val="4A86E8"/>
                </a:solidFill>
                <a:latin typeface="Happy Monkey"/>
                <a:ea typeface="Happy Monkey"/>
                <a:cs typeface="Happy Monkey"/>
                <a:sym typeface="Happy Monkey"/>
              </a:rPr>
              <a:t>Propósito de la Reunión de Hoy</a:t>
            </a:r>
            <a:endParaRPr b="1" sz="3600">
              <a:solidFill>
                <a:srgbClr val="4A86E8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243" name="Google Shape;243;g2fc85958cd2_0_335"/>
          <p:cNvSpPr txBox="1"/>
          <p:nvPr>
            <p:ph idx="1" type="body"/>
          </p:nvPr>
        </p:nvSpPr>
        <p:spPr>
          <a:xfrm>
            <a:off x="749800" y="1524000"/>
            <a:ext cx="7590600" cy="3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800">
                <a:latin typeface="Happy Monkey"/>
                <a:ea typeface="Happy Monkey"/>
                <a:cs typeface="Happy Monkey"/>
                <a:sym typeface="Happy Monkey"/>
              </a:rPr>
              <a:t>P</a:t>
            </a:r>
            <a:r>
              <a:rPr b="1" lang="en-US" sz="2800">
                <a:latin typeface="Happy Monkey"/>
                <a:ea typeface="Happy Monkey"/>
                <a:cs typeface="Happy Monkey"/>
                <a:sym typeface="Happy Monkey"/>
              </a:rPr>
              <a:t>roporcionar </a:t>
            </a:r>
            <a:r>
              <a:rPr b="1" lang="en-US" sz="2800">
                <a:latin typeface="Happy Monkey"/>
                <a:ea typeface="Happy Monkey"/>
                <a:cs typeface="Happy Monkey"/>
                <a:sym typeface="Happy Monkey"/>
              </a:rPr>
              <a:t>información</a:t>
            </a:r>
            <a:r>
              <a:rPr b="1" lang="en-US" sz="2800">
                <a:latin typeface="Happy Monkey"/>
                <a:ea typeface="Happy Monkey"/>
                <a:cs typeface="Happy Monkey"/>
                <a:sym typeface="Happy Monkey"/>
              </a:rPr>
              <a:t> a los padres de estudiantes en el programa </a:t>
            </a:r>
            <a:r>
              <a:rPr b="1" lang="en-US" sz="2800">
                <a:latin typeface="Happy Monkey"/>
                <a:ea typeface="Happy Monkey"/>
                <a:cs typeface="Happy Monkey"/>
                <a:sym typeface="Happy Monkey"/>
              </a:rPr>
              <a:t>Título</a:t>
            </a:r>
            <a:r>
              <a:rPr b="1" lang="en-US" sz="2800">
                <a:latin typeface="Happy Monkey"/>
                <a:ea typeface="Happy Monkey"/>
                <a:cs typeface="Happy Monkey"/>
                <a:sym typeface="Happy Monkey"/>
              </a:rPr>
              <a:t> 1-A en la Escuela Primaria Buff.</a:t>
            </a:r>
            <a:endParaRPr sz="2100">
              <a:solidFill>
                <a:srgbClr val="1F1F1F"/>
              </a:solidFill>
              <a:highlight>
                <a:srgbClr val="F8F9FA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8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8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800">
                <a:latin typeface="Happy Monkey"/>
                <a:ea typeface="Happy Monkey"/>
                <a:cs typeface="Happy Monkey"/>
                <a:sym typeface="Happy Monkey"/>
              </a:rPr>
              <a:t>                         </a:t>
            </a:r>
            <a:endParaRPr b="1" sz="2800"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244" name="Google Shape;244;g2fc85958cd2_0_3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5575" y="2971800"/>
            <a:ext cx="2363712" cy="222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fc85958cd2_0_25"/>
          <p:cNvSpPr txBox="1"/>
          <p:nvPr>
            <p:ph type="title"/>
          </p:nvPr>
        </p:nvSpPr>
        <p:spPr>
          <a:xfrm>
            <a:off x="1526381" y="571500"/>
            <a:ext cx="61152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3600">
                <a:solidFill>
                  <a:srgbClr val="4A86E8"/>
                </a:solidFill>
                <a:latin typeface="Happy Monkey"/>
                <a:ea typeface="Happy Monkey"/>
                <a:cs typeface="Happy Monkey"/>
                <a:sym typeface="Happy Monkey"/>
              </a:rPr>
              <a:t>¿Que es el </a:t>
            </a:r>
            <a:r>
              <a:rPr b="1" lang="en-US" sz="3600">
                <a:solidFill>
                  <a:srgbClr val="4A86E8"/>
                </a:solidFill>
                <a:latin typeface="Happy Monkey"/>
                <a:ea typeface="Happy Monkey"/>
                <a:cs typeface="Happy Monkey"/>
                <a:sym typeface="Happy Monkey"/>
              </a:rPr>
              <a:t>Título</a:t>
            </a:r>
            <a:r>
              <a:rPr b="1" lang="en-US" sz="3600">
                <a:solidFill>
                  <a:srgbClr val="4A86E8"/>
                </a:solidFill>
                <a:latin typeface="Happy Monkey"/>
                <a:ea typeface="Happy Monkey"/>
                <a:cs typeface="Happy Monkey"/>
                <a:sym typeface="Happy Monkey"/>
              </a:rPr>
              <a:t> 1-A?</a:t>
            </a:r>
            <a:endParaRPr sz="2100">
              <a:solidFill>
                <a:srgbClr val="1F1F1F"/>
              </a:solidFill>
              <a:highlight>
                <a:srgbClr val="F8F9FA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3600">
              <a:solidFill>
                <a:srgbClr val="4A86E8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250" name="Google Shape;250;g2fc85958cd2_0_25"/>
          <p:cNvSpPr txBox="1"/>
          <p:nvPr>
            <p:ph idx="1" type="body"/>
          </p:nvPr>
        </p:nvSpPr>
        <p:spPr>
          <a:xfrm>
            <a:off x="759750" y="1295400"/>
            <a:ext cx="7590600" cy="3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SzPts val="2400"/>
              <a:buFont typeface="Happy Monkey"/>
              <a:buChar char="•"/>
            </a:pPr>
            <a:r>
              <a:rPr b="1" lang="en-US">
                <a:latin typeface="Happy Monkey"/>
                <a:ea typeface="Happy Monkey"/>
                <a:cs typeface="Happy Monkey"/>
                <a:sym typeface="Happy Monkey"/>
              </a:rPr>
              <a:t>El mayor programa de asistencia educativa para escuelas del gobierno de US</a:t>
            </a:r>
            <a:endParaRPr b="1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SzPts val="2400"/>
              <a:buFont typeface="Happy Monkey"/>
              <a:buChar char="•"/>
            </a:pPr>
            <a:r>
              <a:rPr b="1" lang="en-US">
                <a:latin typeface="Happy Monkey"/>
                <a:ea typeface="Happy Monkey"/>
                <a:cs typeface="Happy Monkey"/>
                <a:sym typeface="Happy Monkey"/>
              </a:rPr>
              <a:t>Los fondos brindan programas para ayudar a los </a:t>
            </a:r>
            <a:r>
              <a:rPr b="1" lang="en-US">
                <a:latin typeface="Happy Monkey"/>
                <a:ea typeface="Happy Monkey"/>
                <a:cs typeface="Happy Monkey"/>
                <a:sym typeface="Happy Monkey"/>
              </a:rPr>
              <a:t>niños</a:t>
            </a:r>
            <a:r>
              <a:rPr b="1" lang="en-US">
                <a:latin typeface="Happy Monkey"/>
                <a:ea typeface="Happy Monkey"/>
                <a:cs typeface="Happy Monkey"/>
                <a:sym typeface="Happy Monkey"/>
              </a:rPr>
              <a:t> que tienen dificultades en lectura y </a:t>
            </a:r>
            <a:r>
              <a:rPr b="1" lang="en-US">
                <a:latin typeface="Happy Monkey"/>
                <a:ea typeface="Happy Monkey"/>
                <a:cs typeface="Happy Monkey"/>
                <a:sym typeface="Happy Monkey"/>
              </a:rPr>
              <a:t>matemáticas</a:t>
            </a:r>
            <a:endParaRPr b="1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SzPts val="2400"/>
              <a:buFont typeface="Happy Monkey"/>
              <a:buChar char="•"/>
            </a:pPr>
            <a:r>
              <a:rPr b="1" lang="en-US">
                <a:latin typeface="Happy Monkey"/>
                <a:ea typeface="Happy Monkey"/>
                <a:cs typeface="Happy Monkey"/>
                <a:sym typeface="Happy Monkey"/>
              </a:rPr>
              <a:t>Los fondos brindan ayuda adicional en </a:t>
            </a:r>
            <a:r>
              <a:rPr b="1" lang="en-US">
                <a:latin typeface="Happy Monkey"/>
                <a:ea typeface="Happy Monkey"/>
                <a:cs typeface="Happy Monkey"/>
                <a:sym typeface="Happy Monkey"/>
              </a:rPr>
              <a:t>Matemáticas</a:t>
            </a:r>
            <a:r>
              <a:rPr b="1" lang="en-US">
                <a:latin typeface="Happy Monkey"/>
                <a:ea typeface="Happy Monkey"/>
                <a:cs typeface="Happy Monkey"/>
                <a:sym typeface="Happy Monkey"/>
              </a:rPr>
              <a:t> y Lectura, </a:t>
            </a:r>
            <a:r>
              <a:rPr b="1" lang="en-US">
                <a:latin typeface="Happy Monkey"/>
                <a:ea typeface="Happy Monkey"/>
                <a:cs typeface="Happy Monkey"/>
                <a:sym typeface="Happy Monkey"/>
              </a:rPr>
              <a:t>además</a:t>
            </a:r>
            <a:r>
              <a:rPr b="1" lang="en-US">
                <a:latin typeface="Happy Monkey"/>
                <a:ea typeface="Happy Monkey"/>
                <a:cs typeface="Happy Monkey"/>
                <a:sym typeface="Happy Monkey"/>
              </a:rPr>
              <a:t> de lo que los estudiantes aprenden en el aula</a:t>
            </a:r>
            <a:endParaRPr b="1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SzPts val="2400"/>
              <a:buFont typeface="Happy Monkey"/>
              <a:buChar char="•"/>
            </a:pPr>
            <a:r>
              <a:rPr b="1" lang="en-US">
                <a:latin typeface="Happy Monkey"/>
                <a:ea typeface="Happy Monkey"/>
                <a:cs typeface="Happy Monkey"/>
                <a:sym typeface="Happy Monkey"/>
              </a:rPr>
              <a:t>Financiamiento proporcionado bajo ESEA</a:t>
            </a:r>
            <a:endParaRPr b="1"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fc85958cd2_0_151"/>
          <p:cNvSpPr txBox="1"/>
          <p:nvPr>
            <p:ph type="title"/>
          </p:nvPr>
        </p:nvSpPr>
        <p:spPr>
          <a:xfrm>
            <a:off x="0" y="280550"/>
            <a:ext cx="91440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3200">
                <a:solidFill>
                  <a:srgbClr val="4A86E8"/>
                </a:solidFill>
                <a:latin typeface="Happy Monkey"/>
                <a:ea typeface="Happy Monkey"/>
                <a:cs typeface="Happy Monkey"/>
                <a:sym typeface="Happy Monkey"/>
              </a:rPr>
              <a:t>Actualización</a:t>
            </a:r>
            <a:r>
              <a:rPr b="1" lang="en-US" sz="3200">
                <a:solidFill>
                  <a:srgbClr val="4A86E8"/>
                </a:solidFill>
                <a:latin typeface="Happy Monkey"/>
                <a:ea typeface="Happy Monkey"/>
                <a:cs typeface="Happy Monkey"/>
                <a:sym typeface="Happy Monkey"/>
              </a:rPr>
              <a:t> sobre el Progreso del Distrito</a:t>
            </a:r>
            <a:endParaRPr b="1" sz="3200">
              <a:solidFill>
                <a:srgbClr val="4A86E8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3600">
              <a:solidFill>
                <a:srgbClr val="4A86E8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257" name="Google Shape;257;g2fc85958cd2_0_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423" y="1047575"/>
            <a:ext cx="6391050" cy="485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fc85958cd2_0_141"/>
          <p:cNvSpPr txBox="1"/>
          <p:nvPr>
            <p:ph type="ctrTitle"/>
          </p:nvPr>
        </p:nvSpPr>
        <p:spPr>
          <a:xfrm>
            <a:off x="322425" y="3600450"/>
            <a:ext cx="8465700" cy="127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457200" lvl="0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8887"/>
              <a:buNone/>
            </a:pPr>
            <a:r>
              <a:t/>
            </a:r>
            <a:endParaRPr b="1" sz="175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9166"/>
              <a:buNone/>
            </a:pPr>
            <a:r>
              <a:rPr b="1" lang="en-US" sz="5333" cap="none">
                <a:latin typeface="Happy Monkey"/>
                <a:ea typeface="Happy Monkey"/>
                <a:cs typeface="Happy Monkey"/>
                <a:sym typeface="Happy Monkey"/>
              </a:rPr>
              <a:t>Welcome!</a:t>
            </a:r>
            <a:endParaRPr b="1" sz="5333" cap="none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699"/>
              <a:buNone/>
            </a:pPr>
            <a:r>
              <a:t/>
            </a:r>
            <a:endParaRPr b="1" sz="2650">
              <a:solidFill>
                <a:srgbClr val="1F1F1F"/>
              </a:solidFill>
              <a:highlight>
                <a:srgbClr val="F8F9FA"/>
              </a:highlight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9999"/>
              <a:buNone/>
            </a:pPr>
            <a:br>
              <a:rPr b="1" lang="en-US" sz="3111" cap="none">
                <a:latin typeface="Happy Monkey"/>
                <a:ea typeface="Happy Monkey"/>
                <a:cs typeface="Happy Monkey"/>
                <a:sym typeface="Happy Monkey"/>
              </a:rPr>
            </a:br>
            <a:r>
              <a:rPr b="1" lang="en-US" sz="3111" cap="none">
                <a:latin typeface="Happy Monkey"/>
                <a:ea typeface="Happy Monkey"/>
                <a:cs typeface="Happy Monkey"/>
                <a:sym typeface="Happy Monkey"/>
              </a:rPr>
              <a:t>Title 1-A School Wide Program</a:t>
            </a:r>
            <a:endParaRPr b="1" sz="3111" cap="none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9999"/>
              <a:buNone/>
            </a:pPr>
            <a:r>
              <a:rPr b="1" lang="en-US" sz="3111">
                <a:latin typeface="Happy Monkey"/>
                <a:ea typeface="Happy Monkey"/>
                <a:cs typeface="Happy Monkey"/>
                <a:sym typeface="Happy Monkey"/>
              </a:rPr>
              <a:t>Annual Meeting</a:t>
            </a:r>
            <a:endParaRPr b="1" sz="3111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9999"/>
              <a:buNone/>
            </a:pPr>
            <a:r>
              <a:t/>
            </a:r>
            <a:endParaRPr b="1" sz="3111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9999"/>
              <a:buNone/>
            </a:pPr>
            <a:r>
              <a:t/>
            </a:r>
            <a:endParaRPr b="1" sz="3111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0178"/>
              <a:buNone/>
            </a:pPr>
            <a:r>
              <a:t/>
            </a:r>
            <a:endParaRPr b="1" sz="3100">
              <a:solidFill>
                <a:srgbClr val="1F1F1F"/>
              </a:solidFill>
              <a:highlight>
                <a:srgbClr val="F8F9FA"/>
              </a:highlight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9999"/>
              <a:buNone/>
            </a:pPr>
            <a:r>
              <a:t/>
            </a:r>
            <a:endParaRPr b="1" sz="3111"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90" name="Google Shape;90;g2fc85958cd2_0_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4113" y="5555675"/>
            <a:ext cx="4295774" cy="10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fc85958cd2_0_158"/>
          <p:cNvSpPr txBox="1"/>
          <p:nvPr>
            <p:ph type="title"/>
          </p:nvPr>
        </p:nvSpPr>
        <p:spPr>
          <a:xfrm>
            <a:off x="0" y="280550"/>
            <a:ext cx="91440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3200">
                <a:solidFill>
                  <a:srgbClr val="4A86E8"/>
                </a:solidFill>
                <a:latin typeface="Happy Monkey"/>
                <a:ea typeface="Happy Monkey"/>
                <a:cs typeface="Happy Monkey"/>
                <a:sym typeface="Happy Monkey"/>
              </a:rPr>
              <a:t>Actualización</a:t>
            </a:r>
            <a:r>
              <a:rPr b="1" lang="en-US" sz="3200">
                <a:solidFill>
                  <a:srgbClr val="4A86E8"/>
                </a:solidFill>
                <a:latin typeface="Happy Monkey"/>
                <a:ea typeface="Happy Monkey"/>
                <a:cs typeface="Happy Monkey"/>
                <a:sym typeface="Happy Monkey"/>
              </a:rPr>
              <a:t> sobre el progreso escolar</a:t>
            </a:r>
            <a:endParaRPr sz="2100">
              <a:solidFill>
                <a:srgbClr val="1F1F1F"/>
              </a:solidFill>
              <a:highlight>
                <a:srgbClr val="F8F9FA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3600">
              <a:solidFill>
                <a:srgbClr val="4A86E8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264" name="Google Shape;264;g2fc85958cd2_0_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9225" y="1047575"/>
            <a:ext cx="6391050" cy="4859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fc85958cd2_0_165"/>
          <p:cNvSpPr txBox="1"/>
          <p:nvPr>
            <p:ph type="title"/>
          </p:nvPr>
        </p:nvSpPr>
        <p:spPr>
          <a:xfrm>
            <a:off x="0" y="128150"/>
            <a:ext cx="91440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3600">
              <a:solidFill>
                <a:srgbClr val="4A86E8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3600">
                <a:solidFill>
                  <a:srgbClr val="4A86E8"/>
                </a:solidFill>
                <a:latin typeface="Happy Monkey"/>
                <a:ea typeface="Happy Monkey"/>
                <a:cs typeface="Happy Monkey"/>
                <a:sym typeface="Happy Monkey"/>
              </a:rPr>
              <a:t>Todo el progreso de la escuela </a:t>
            </a:r>
            <a:endParaRPr b="1" sz="3600">
              <a:solidFill>
                <a:srgbClr val="4A86E8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3600">
                <a:solidFill>
                  <a:srgbClr val="4A86E8"/>
                </a:solidFill>
                <a:latin typeface="Happy Monkey"/>
                <a:ea typeface="Happy Monkey"/>
                <a:cs typeface="Happy Monkey"/>
                <a:sym typeface="Happy Monkey"/>
              </a:rPr>
              <a:t>JCSD 509J</a:t>
            </a:r>
            <a:endParaRPr sz="2100">
              <a:solidFill>
                <a:srgbClr val="1F1F1F"/>
              </a:solidFill>
              <a:highlight>
                <a:srgbClr val="F8F9FA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3600">
              <a:solidFill>
                <a:srgbClr val="4A86E8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271" name="Google Shape;271;g2fc85958cd2_0_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2025" y="2623850"/>
            <a:ext cx="3490275" cy="2653895"/>
          </a:xfrm>
          <a:prstGeom prst="rect">
            <a:avLst/>
          </a:prstGeom>
          <a:noFill/>
          <a:ln cap="flat" cmpd="sng" w="762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2" name="Google Shape;272;g2fc85958cd2_0_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3825" y="947450"/>
            <a:ext cx="2485000" cy="190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2fc85958cd2_0_1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3826" y="2935264"/>
            <a:ext cx="2485000" cy="1878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g2fc85958cd2_0_1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3825" y="4937360"/>
            <a:ext cx="2485000" cy="189554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2fc85958cd2_0_165"/>
          <p:cNvSpPr/>
          <p:nvPr/>
        </p:nvSpPr>
        <p:spPr>
          <a:xfrm>
            <a:off x="3283150" y="5772650"/>
            <a:ext cx="2484900" cy="936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8F9F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fc85958cd2_0_121"/>
          <p:cNvSpPr txBox="1"/>
          <p:nvPr>
            <p:ph type="title"/>
          </p:nvPr>
        </p:nvSpPr>
        <p:spPr>
          <a:xfrm>
            <a:off x="0" y="204350"/>
            <a:ext cx="91440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3600">
                <a:solidFill>
                  <a:srgbClr val="4A86E8"/>
                </a:solidFill>
                <a:latin typeface="Happy Monkey"/>
                <a:ea typeface="Happy Monkey"/>
                <a:cs typeface="Happy Monkey"/>
                <a:sym typeface="Happy Monkey"/>
              </a:rPr>
              <a:t>Componentes del Programa </a:t>
            </a:r>
            <a:endParaRPr b="1" sz="3600">
              <a:solidFill>
                <a:srgbClr val="4A86E8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282" name="Google Shape;282;g2fc85958cd2_0_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6900" y="1047000"/>
            <a:ext cx="6289125" cy="474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2fc85958cd2_0_121"/>
          <p:cNvSpPr txBox="1"/>
          <p:nvPr/>
        </p:nvSpPr>
        <p:spPr>
          <a:xfrm>
            <a:off x="3863397" y="1682368"/>
            <a:ext cx="14172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D</a:t>
            </a:r>
            <a:r>
              <a:rPr b="1" lang="en-US"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ISENO DE PROGRAMA</a:t>
            </a:r>
            <a:endParaRPr sz="2100">
              <a:solidFill>
                <a:srgbClr val="1F1F1F"/>
              </a:solidFill>
              <a:highlight>
                <a:srgbClr val="F8F9FA"/>
              </a:highlight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84" name="Google Shape;284;g2fc85958cd2_0_121"/>
          <p:cNvSpPr/>
          <p:nvPr/>
        </p:nvSpPr>
        <p:spPr>
          <a:xfrm>
            <a:off x="4097175" y="1173525"/>
            <a:ext cx="936000" cy="162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2fc85958cd2_0_121"/>
          <p:cNvSpPr txBox="1"/>
          <p:nvPr/>
        </p:nvSpPr>
        <p:spPr>
          <a:xfrm>
            <a:off x="5539797" y="3130168"/>
            <a:ext cx="14172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EVALUACIONES Y SEGUIMIENTO</a:t>
            </a:r>
            <a:endParaRPr sz="2100">
              <a:solidFill>
                <a:srgbClr val="1F1F1F"/>
              </a:solidFill>
              <a:highlight>
                <a:srgbClr val="F8F9FA"/>
              </a:highlight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86" name="Google Shape;286;g2fc85958cd2_0_121"/>
          <p:cNvSpPr txBox="1"/>
          <p:nvPr/>
        </p:nvSpPr>
        <p:spPr>
          <a:xfrm>
            <a:off x="2110797" y="3130168"/>
            <a:ext cx="14172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REVISION ANUAL</a:t>
            </a:r>
            <a:endParaRPr b="1"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87" name="Google Shape;287;g2fc85958cd2_0_121"/>
          <p:cNvSpPr txBox="1"/>
          <p:nvPr/>
        </p:nvSpPr>
        <p:spPr>
          <a:xfrm>
            <a:off x="3863397" y="4654168"/>
            <a:ext cx="14172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PARTICIPACIÓN</a:t>
            </a:r>
            <a:r>
              <a:rPr b="1" lang="en-US"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DE LOS PADRES INVOLVEMENT</a:t>
            </a:r>
            <a:endParaRPr sz="2100">
              <a:solidFill>
                <a:srgbClr val="1F1F1F"/>
              </a:solidFill>
              <a:highlight>
                <a:srgbClr val="F8F9FA"/>
              </a:highlight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descr="Community Verified icon" id="288" name="Google Shape;288;g2fc85958cd2_0_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152400" cy="1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g2fc85958cd2_0_121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fc85958cd2_0_176"/>
          <p:cNvSpPr/>
          <p:nvPr/>
        </p:nvSpPr>
        <p:spPr>
          <a:xfrm>
            <a:off x="4097175" y="1173525"/>
            <a:ext cx="936000" cy="162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2fc85958cd2_0_176"/>
          <p:cNvSpPr txBox="1"/>
          <p:nvPr/>
        </p:nvSpPr>
        <p:spPr>
          <a:xfrm>
            <a:off x="648500" y="2516625"/>
            <a:ext cx="8495400" cy="33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ppy Monkey"/>
              <a:buChar char="●"/>
            </a:pPr>
            <a:r>
              <a:rPr b="1" lang="en-US" sz="28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En todo la escuela</a:t>
            </a:r>
            <a:r>
              <a:rPr b="1" lang="en-US" sz="28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  Kindergarten-5th Grado</a:t>
            </a:r>
            <a:endParaRPr b="1" sz="28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ppy Monkey"/>
              <a:buChar char="●"/>
            </a:pPr>
            <a:r>
              <a:rPr b="1" lang="en-US" sz="28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Plan de estudios </a:t>
            </a:r>
            <a:endParaRPr b="1" sz="28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		Benchmark Advance</a:t>
            </a:r>
            <a:endParaRPr b="1" sz="28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		Benchmark Adelante {Dual Language}</a:t>
            </a:r>
            <a:endParaRPr b="1" sz="28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		HMH Into Math</a:t>
            </a:r>
            <a:endParaRPr b="1" sz="28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297" name="Google Shape;297;g2fc85958cd2_0_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3203" y="4531270"/>
            <a:ext cx="3076992" cy="11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2fc85958cd2_0_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3563" y="4993850"/>
            <a:ext cx="1647825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2fc85958cd2_0_1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7575" y="497775"/>
            <a:ext cx="3350725" cy="1949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fc85958cd2_0_217"/>
          <p:cNvSpPr/>
          <p:nvPr/>
        </p:nvSpPr>
        <p:spPr>
          <a:xfrm>
            <a:off x="4097175" y="1173525"/>
            <a:ext cx="936000" cy="162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2fc85958cd2_0_217"/>
          <p:cNvSpPr txBox="1"/>
          <p:nvPr/>
        </p:nvSpPr>
        <p:spPr>
          <a:xfrm>
            <a:off x="572300" y="2516625"/>
            <a:ext cx="7961700" cy="33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550"/>
              </a:spcBef>
              <a:spcAft>
                <a:spcPts val="0"/>
              </a:spcAft>
              <a:buClr>
                <a:srgbClr val="79B5B0"/>
              </a:buClr>
              <a:buSzPts val="2800"/>
              <a:buFont typeface="Happy Monkey"/>
              <a:buChar char="●"/>
            </a:pPr>
            <a:r>
              <a:rPr b="1" lang="en-US" sz="28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SMARTER Balanced</a:t>
            </a:r>
            <a:endParaRPr b="1" sz="28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406400" lvl="0" marL="457200" rtl="0" algn="l">
              <a:spcBef>
                <a:spcPts val="550"/>
              </a:spcBef>
              <a:spcAft>
                <a:spcPts val="0"/>
              </a:spcAft>
              <a:buClr>
                <a:srgbClr val="79B5B0"/>
              </a:buClr>
              <a:buSzPts val="2800"/>
              <a:buFont typeface="Happy Monkey"/>
              <a:buChar char="●"/>
            </a:pPr>
            <a:r>
              <a:rPr b="1" lang="en-US" sz="28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Acadience Lectura </a:t>
            </a:r>
            <a:endParaRPr b="1" sz="28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406400" lvl="0" marL="457200" rtl="0" algn="l">
              <a:spcBef>
                <a:spcPts val="550"/>
              </a:spcBef>
              <a:spcAft>
                <a:spcPts val="0"/>
              </a:spcAft>
              <a:buClr>
                <a:srgbClr val="79B5B0"/>
              </a:buClr>
              <a:buSzPts val="2800"/>
              <a:buFont typeface="Happy Monkey"/>
              <a:buChar char="●"/>
            </a:pPr>
            <a:r>
              <a:rPr b="1" lang="en-US" sz="28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MAP Growth</a:t>
            </a:r>
            <a:endParaRPr b="1" sz="28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406400" lvl="0" marL="457200" rtl="0" algn="l">
              <a:spcBef>
                <a:spcPts val="550"/>
              </a:spcBef>
              <a:spcAft>
                <a:spcPts val="0"/>
              </a:spcAft>
              <a:buClr>
                <a:srgbClr val="79B5B0"/>
              </a:buClr>
              <a:buSzPts val="2800"/>
              <a:buFont typeface="Happy Monkey"/>
              <a:buChar char="●"/>
            </a:pPr>
            <a:r>
              <a:rPr b="1" lang="en-US" sz="28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En los puntos de control del programas</a:t>
            </a:r>
            <a:endParaRPr sz="2100">
              <a:solidFill>
                <a:srgbClr val="1F1F1F"/>
              </a:solidFill>
              <a:highlight>
                <a:srgbClr val="F8F9FA"/>
              </a:highlight>
            </a:endParaRPr>
          </a:p>
          <a:p>
            <a:pPr indent="0" lvl="0" marL="457200" rtl="0" algn="l">
              <a:spcBef>
                <a:spcPts val="55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307" name="Google Shape;307;g2fc85958cd2_0_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3203" y="4531270"/>
            <a:ext cx="3076992" cy="11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2fc85958cd2_0_2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3563" y="4993850"/>
            <a:ext cx="1647825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2fc85958cd2_0_2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2981" y="497775"/>
            <a:ext cx="3350733" cy="191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fc85958cd2_0_228"/>
          <p:cNvSpPr/>
          <p:nvPr/>
        </p:nvSpPr>
        <p:spPr>
          <a:xfrm>
            <a:off x="4097175" y="1173525"/>
            <a:ext cx="936000" cy="162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2fc85958cd2_0_228"/>
          <p:cNvSpPr txBox="1"/>
          <p:nvPr/>
        </p:nvSpPr>
        <p:spPr>
          <a:xfrm>
            <a:off x="648500" y="2516625"/>
            <a:ext cx="8699100" cy="33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ppy Monkey"/>
              <a:buChar char="●"/>
            </a:pPr>
            <a:r>
              <a:rPr b="1" lang="en-US" sz="28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Notificación</a:t>
            </a:r>
            <a:r>
              <a:rPr b="1" lang="en-US" sz="28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 de resultados de </a:t>
            </a:r>
            <a:r>
              <a:rPr b="1" lang="en-US" sz="28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evaluación</a:t>
            </a:r>
            <a:endParaRPr sz="2100">
              <a:solidFill>
                <a:srgbClr val="1F1F1F"/>
              </a:solidFill>
              <a:highlight>
                <a:srgbClr val="F8F9FA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ppy Monkey"/>
              <a:buChar char="○"/>
            </a:pPr>
            <a:r>
              <a:rPr b="1" lang="en-US" sz="28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SMARTER Balance</a:t>
            </a:r>
            <a:endParaRPr b="1" sz="28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4064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ppy Monkey"/>
              <a:buChar char="■"/>
            </a:pPr>
            <a:r>
              <a:rPr b="1" lang="en-US" sz="28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los informes se </a:t>
            </a:r>
            <a:r>
              <a:rPr b="1" lang="en-US" sz="28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envían</a:t>
            </a:r>
            <a:r>
              <a:rPr b="1" lang="en-US" sz="28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 a casa </a:t>
            </a:r>
            <a:endParaRPr b="1" sz="28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ppy Monkey"/>
              <a:buChar char="○"/>
            </a:pPr>
            <a:r>
              <a:rPr b="1" lang="en-US" sz="28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Acadience Reading </a:t>
            </a:r>
            <a:endParaRPr b="1" sz="28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4064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ppy Monkey"/>
              <a:buChar char="■"/>
            </a:pPr>
            <a:r>
              <a:rPr b="1" lang="en-US" sz="28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los informes se distribuyen en conferencias</a:t>
            </a:r>
            <a:endParaRPr b="1" sz="28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317" name="Google Shape;317;g2fc85958cd2_0_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4350" y="497775"/>
            <a:ext cx="3467925" cy="2030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fc85958cd2_0_239"/>
          <p:cNvSpPr/>
          <p:nvPr/>
        </p:nvSpPr>
        <p:spPr>
          <a:xfrm>
            <a:off x="4097175" y="1173525"/>
            <a:ext cx="936000" cy="162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4" name="Google Shape;324;g2fc85958cd2_0_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6400" y="528075"/>
            <a:ext cx="3452299" cy="1987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5" name="Google Shape;325;g2fc85958cd2_0_239"/>
          <p:cNvGrpSpPr/>
          <p:nvPr/>
        </p:nvGrpSpPr>
        <p:grpSpPr>
          <a:xfrm>
            <a:off x="2510251" y="2638723"/>
            <a:ext cx="4041476" cy="3115183"/>
            <a:chOff x="1211936" y="1136"/>
            <a:chExt cx="3669066" cy="3369587"/>
          </a:xfrm>
        </p:grpSpPr>
        <p:sp>
          <p:nvSpPr>
            <p:cNvPr id="326" name="Google Shape;326;g2fc85958cd2_0_239"/>
            <p:cNvSpPr/>
            <p:nvPr/>
          </p:nvSpPr>
          <p:spPr>
            <a:xfrm>
              <a:off x="2404677" y="1136"/>
              <a:ext cx="1305600" cy="1079400"/>
            </a:xfrm>
            <a:prstGeom prst="ellipse">
              <a:avLst/>
            </a:prstGeom>
            <a:gradFill>
              <a:gsLst>
                <a:gs pos="0">
                  <a:srgbClr val="7A93FF"/>
                </a:gs>
                <a:gs pos="35000">
                  <a:srgbClr val="A0B2FF"/>
                </a:gs>
                <a:gs pos="100000">
                  <a:srgbClr val="D6DDFF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647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g2fc85958cd2_0_239"/>
            <p:cNvSpPr txBox="1"/>
            <p:nvPr/>
          </p:nvSpPr>
          <p:spPr>
            <a:xfrm>
              <a:off x="2595891" y="159209"/>
              <a:ext cx="923400" cy="76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Rev</a:t>
              </a:r>
              <a:r>
                <a:rPr lang="en-US" sz="1800">
                  <a:solidFill>
                    <a:schemeClr val="dk1"/>
                  </a:solidFill>
                </a:rPr>
                <a:t>ision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g2fc85958cd2_0_239"/>
            <p:cNvSpPr/>
            <p:nvPr/>
          </p:nvSpPr>
          <p:spPr>
            <a:xfrm rot="2700000">
              <a:off x="3483366" y="926473"/>
              <a:ext cx="283833" cy="36444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7A93FF"/>
                </a:gs>
                <a:gs pos="35000">
                  <a:srgbClr val="A0B2FF"/>
                </a:gs>
                <a:gs pos="100000">
                  <a:srgbClr val="D6DDFF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647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g2fc85958cd2_0_239"/>
            <p:cNvSpPr txBox="1"/>
            <p:nvPr/>
          </p:nvSpPr>
          <p:spPr>
            <a:xfrm rot="2700000">
              <a:off x="3495936" y="969216"/>
              <a:ext cx="198556" cy="218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g2fc85958cd2_0_239"/>
            <p:cNvSpPr/>
            <p:nvPr/>
          </p:nvSpPr>
          <p:spPr>
            <a:xfrm>
              <a:off x="3549770" y="1146230"/>
              <a:ext cx="1305600" cy="1079400"/>
            </a:xfrm>
            <a:prstGeom prst="ellipse">
              <a:avLst/>
            </a:prstGeom>
            <a:gradFill>
              <a:gsLst>
                <a:gs pos="0">
                  <a:srgbClr val="CDEEFF"/>
                </a:gs>
                <a:gs pos="35000">
                  <a:srgbClr val="DAF3FF"/>
                </a:gs>
                <a:gs pos="100000">
                  <a:srgbClr val="EFF9FF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647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g2fc85958cd2_0_239"/>
            <p:cNvSpPr txBox="1"/>
            <p:nvPr/>
          </p:nvSpPr>
          <p:spPr>
            <a:xfrm>
              <a:off x="3433201" y="1095432"/>
              <a:ext cx="1447800" cy="76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</a:rPr>
                <a:t>Clarificacion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g2fc85958cd2_0_239"/>
            <p:cNvSpPr/>
            <p:nvPr/>
          </p:nvSpPr>
          <p:spPr>
            <a:xfrm rot="8100000">
              <a:off x="3508261" y="2063462"/>
              <a:ext cx="268983" cy="36444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CDEEFF"/>
                </a:gs>
                <a:gs pos="35000">
                  <a:srgbClr val="DAF3FF"/>
                </a:gs>
                <a:gs pos="100000">
                  <a:srgbClr val="EFF9FF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647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g2fc85958cd2_0_239"/>
            <p:cNvSpPr txBox="1"/>
            <p:nvPr/>
          </p:nvSpPr>
          <p:spPr>
            <a:xfrm rot="-2700000">
              <a:off x="3577312" y="2107950"/>
              <a:ext cx="187949" cy="218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g2fc85958cd2_0_239"/>
            <p:cNvSpPr/>
            <p:nvPr/>
          </p:nvSpPr>
          <p:spPr>
            <a:xfrm>
              <a:off x="2333621" y="2291323"/>
              <a:ext cx="1447800" cy="1079400"/>
            </a:xfrm>
            <a:prstGeom prst="ellipse">
              <a:avLst/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647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g2fc85958cd2_0_239"/>
            <p:cNvSpPr txBox="1"/>
            <p:nvPr/>
          </p:nvSpPr>
          <p:spPr>
            <a:xfrm>
              <a:off x="2545647" y="2449396"/>
              <a:ext cx="1023900" cy="76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</a:rPr>
                <a:t>Plan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g2fc85958cd2_0_239"/>
            <p:cNvSpPr/>
            <p:nvPr/>
          </p:nvSpPr>
          <p:spPr>
            <a:xfrm rot="-8100000">
              <a:off x="2346556" y="2072214"/>
              <a:ext cx="268983" cy="36444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647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g2fc85958cd2_0_239"/>
            <p:cNvSpPr txBox="1"/>
            <p:nvPr/>
          </p:nvSpPr>
          <p:spPr>
            <a:xfrm rot="2700000">
              <a:off x="2415557" y="2173721"/>
              <a:ext cx="187949" cy="218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g2fc85958cd2_0_239"/>
            <p:cNvSpPr/>
            <p:nvPr/>
          </p:nvSpPr>
          <p:spPr>
            <a:xfrm>
              <a:off x="1259584" y="1146230"/>
              <a:ext cx="1305600" cy="1079400"/>
            </a:xfrm>
            <a:prstGeom prst="ellipse">
              <a:avLst/>
            </a:prstGeom>
            <a:gradFill>
              <a:gsLst>
                <a:gs pos="0">
                  <a:srgbClr val="FFC0D3"/>
                </a:gs>
                <a:gs pos="35000">
                  <a:srgbClr val="FFD4E0"/>
                </a:gs>
                <a:gs pos="100000">
                  <a:srgbClr val="FFEBF2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647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g2fc85958cd2_0_239"/>
            <p:cNvSpPr txBox="1"/>
            <p:nvPr/>
          </p:nvSpPr>
          <p:spPr>
            <a:xfrm>
              <a:off x="1211936" y="1057033"/>
              <a:ext cx="1447800" cy="76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38100" rtl="0" algn="l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2100">
                <a:solidFill>
                  <a:srgbClr val="1F1F1F"/>
                </a:solidFill>
                <a:highlight>
                  <a:srgbClr val="F8F9FA"/>
                </a:highlight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</a:rPr>
                <a:t>Comentario</a:t>
              </a: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340" name="Google Shape;340;g2fc85958cd2_0_239"/>
            <p:cNvSpPr/>
            <p:nvPr/>
          </p:nvSpPr>
          <p:spPr>
            <a:xfrm rot="-2700000">
              <a:off x="2338378" y="935945"/>
              <a:ext cx="283833" cy="36444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FFC0D3"/>
                </a:gs>
                <a:gs pos="35000">
                  <a:srgbClr val="FFD4E0"/>
                </a:gs>
                <a:gs pos="100000">
                  <a:srgbClr val="FFEBF2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647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g2fc85958cd2_0_239"/>
            <p:cNvSpPr txBox="1"/>
            <p:nvPr/>
          </p:nvSpPr>
          <p:spPr>
            <a:xfrm rot="-2700000">
              <a:off x="2350787" y="1038987"/>
              <a:ext cx="198556" cy="218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fc85958cd2_0_246"/>
          <p:cNvSpPr txBox="1"/>
          <p:nvPr>
            <p:ph type="title"/>
          </p:nvPr>
        </p:nvSpPr>
        <p:spPr>
          <a:xfrm>
            <a:off x="992974" y="561975"/>
            <a:ext cx="72159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3600">
                <a:solidFill>
                  <a:srgbClr val="4A86E8"/>
                </a:solidFill>
                <a:latin typeface="Happy Monkey"/>
                <a:ea typeface="Happy Monkey"/>
                <a:cs typeface="Happy Monkey"/>
                <a:sym typeface="Happy Monkey"/>
              </a:rPr>
              <a:t>Derechos de los padres </a:t>
            </a:r>
            <a:r>
              <a:rPr b="1" lang="en-US" sz="3600">
                <a:solidFill>
                  <a:srgbClr val="4A86E8"/>
                </a:solidFill>
                <a:latin typeface="Happy Monkey"/>
                <a:ea typeface="Happy Monkey"/>
                <a:cs typeface="Happy Monkey"/>
                <a:sym typeface="Happy Monkey"/>
              </a:rPr>
              <a:t>según</a:t>
            </a:r>
            <a:endParaRPr sz="2100">
              <a:solidFill>
                <a:srgbClr val="1F1F1F"/>
              </a:solidFill>
              <a:highlight>
                <a:srgbClr val="F8F9FA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3600">
                <a:solidFill>
                  <a:srgbClr val="4A86E8"/>
                </a:solidFill>
                <a:latin typeface="Happy Monkey"/>
                <a:ea typeface="Happy Monkey"/>
                <a:cs typeface="Happy Monkey"/>
                <a:sym typeface="Happy Monkey"/>
              </a:rPr>
              <a:t>ESEA</a:t>
            </a:r>
            <a:endParaRPr b="1" sz="3600">
              <a:solidFill>
                <a:srgbClr val="4A86E8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grpSp>
        <p:nvGrpSpPr>
          <p:cNvPr id="348" name="Google Shape;348;g2fc85958cd2_0_246"/>
          <p:cNvGrpSpPr/>
          <p:nvPr/>
        </p:nvGrpSpPr>
        <p:grpSpPr>
          <a:xfrm>
            <a:off x="726350" y="1600200"/>
            <a:ext cx="7702347" cy="3754591"/>
            <a:chOff x="-128217" y="0"/>
            <a:chExt cx="6586017" cy="3398127"/>
          </a:xfrm>
        </p:grpSpPr>
        <p:sp>
          <p:nvSpPr>
            <p:cNvPr id="349" name="Google Shape;349;g2fc85958cd2_0_246"/>
            <p:cNvSpPr/>
            <p:nvPr/>
          </p:nvSpPr>
          <p:spPr>
            <a:xfrm>
              <a:off x="0" y="1019413"/>
              <a:ext cx="6457800" cy="1359300"/>
            </a:xfrm>
            <a:prstGeom prst="notchedRightArrow">
              <a:avLst>
                <a:gd fmla="val 50000" name="adj1"/>
                <a:gd fmla="val 50000" name="adj2"/>
              </a:avLst>
            </a:prstGeom>
            <a:solidFill>
              <a:srgbClr val="CACA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g2fc85958cd2_0_246"/>
            <p:cNvSpPr/>
            <p:nvPr/>
          </p:nvSpPr>
          <p:spPr>
            <a:xfrm>
              <a:off x="2094" y="0"/>
              <a:ext cx="1087200" cy="135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g2fc85958cd2_0_246"/>
            <p:cNvSpPr txBox="1"/>
            <p:nvPr/>
          </p:nvSpPr>
          <p:spPr>
            <a:xfrm>
              <a:off x="-128217" y="0"/>
              <a:ext cx="1331700" cy="135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>
                  <a:solidFill>
                    <a:schemeClr val="dk1"/>
                  </a:solidFill>
                </a:rPr>
                <a:t>Solicitar cualificaciones docentes </a:t>
              </a:r>
              <a:r>
                <a:rPr b="0" i="0" lang="en-US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equest teacher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2" name="Google Shape;352;g2fc85958cd2_0_246"/>
            <p:cNvSpPr/>
            <p:nvPr/>
          </p:nvSpPr>
          <p:spPr>
            <a:xfrm>
              <a:off x="375736" y="1529119"/>
              <a:ext cx="339900" cy="339900"/>
            </a:xfrm>
            <a:prstGeom prst="ellipse">
              <a:avLst/>
            </a:prstGeom>
            <a:solidFill>
              <a:srgbClr val="97CCFE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g2fc85958cd2_0_246"/>
            <p:cNvSpPr/>
            <p:nvPr/>
          </p:nvSpPr>
          <p:spPr>
            <a:xfrm>
              <a:off x="1126360" y="2038826"/>
              <a:ext cx="1068300" cy="135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g2fc85958cd2_0_246"/>
            <p:cNvSpPr txBox="1"/>
            <p:nvPr/>
          </p:nvSpPr>
          <p:spPr>
            <a:xfrm>
              <a:off x="1061201" y="2038827"/>
              <a:ext cx="1207800" cy="135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550" lIns="99550" spcFirstLastPara="1" rIns="99550" wrap="square" tIns="99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>
                  <a:solidFill>
                    <a:schemeClr val="dk1"/>
                  </a:solidFill>
                </a:rPr>
                <a:t>Solicitar oportunidades para reunirse con el personal para la </a:t>
              </a:r>
              <a:r>
                <a:rPr lang="en-US">
                  <a:solidFill>
                    <a:schemeClr val="dk1"/>
                  </a:solidFill>
                </a:rPr>
                <a:t>participación</a:t>
              </a:r>
              <a:r>
                <a:rPr lang="en-US">
                  <a:solidFill>
                    <a:schemeClr val="dk1"/>
                  </a:solidFill>
                </a:rPr>
                <a:t> de los padres</a:t>
              </a:r>
              <a:endParaRPr sz="2100">
                <a:solidFill>
                  <a:srgbClr val="1F1F1F"/>
                </a:solidFill>
                <a:highlight>
                  <a:srgbClr val="F8F9FA"/>
                </a:highlight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5" name="Google Shape;355;g2fc85958cd2_0_246"/>
            <p:cNvSpPr/>
            <p:nvPr/>
          </p:nvSpPr>
          <p:spPr>
            <a:xfrm>
              <a:off x="1490566" y="1529119"/>
              <a:ext cx="339900" cy="339900"/>
            </a:xfrm>
            <a:prstGeom prst="ellipse">
              <a:avLst/>
            </a:prstGeom>
            <a:solidFill>
              <a:srgbClr val="97CCFE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g2fc85958cd2_0_246"/>
            <p:cNvSpPr/>
            <p:nvPr/>
          </p:nvSpPr>
          <p:spPr>
            <a:xfrm>
              <a:off x="2231754" y="0"/>
              <a:ext cx="1207800" cy="135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g2fc85958cd2_0_246"/>
            <p:cNvSpPr txBox="1"/>
            <p:nvPr/>
          </p:nvSpPr>
          <p:spPr>
            <a:xfrm>
              <a:off x="2231754" y="0"/>
              <a:ext cx="1207800" cy="135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Participa</a:t>
              </a:r>
              <a:r>
                <a:rPr lang="en-US">
                  <a:solidFill>
                    <a:schemeClr val="dk1"/>
                  </a:solidFill>
                </a:rPr>
                <a:t>r en las decisiones que afectan a su hijo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8" name="Google Shape;358;g2fc85958cd2_0_246"/>
            <p:cNvSpPr/>
            <p:nvPr/>
          </p:nvSpPr>
          <p:spPr>
            <a:xfrm>
              <a:off x="2665709" y="1529119"/>
              <a:ext cx="339900" cy="339900"/>
            </a:xfrm>
            <a:prstGeom prst="ellipse">
              <a:avLst/>
            </a:prstGeom>
            <a:solidFill>
              <a:srgbClr val="97CCFE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g2fc85958cd2_0_246"/>
            <p:cNvSpPr/>
            <p:nvPr/>
          </p:nvSpPr>
          <p:spPr>
            <a:xfrm>
              <a:off x="3476645" y="2038826"/>
              <a:ext cx="964500" cy="135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g2fc85958cd2_0_246"/>
            <p:cNvSpPr txBox="1"/>
            <p:nvPr/>
          </p:nvSpPr>
          <p:spPr>
            <a:xfrm>
              <a:off x="3281164" y="2038827"/>
              <a:ext cx="1331700" cy="135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550" lIns="99550" spcFirstLastPara="1" rIns="99550" wrap="square" tIns="99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Revi</a:t>
              </a:r>
              <a:r>
                <a:rPr lang="en-US">
                  <a:solidFill>
                    <a:schemeClr val="dk1"/>
                  </a:solidFill>
                </a:rPr>
                <a:t>sar el plan de </a:t>
              </a:r>
              <a:r>
                <a:rPr lang="en-US">
                  <a:solidFill>
                    <a:schemeClr val="dk1"/>
                  </a:solidFill>
                </a:rPr>
                <a:t>Título</a:t>
              </a:r>
              <a:r>
                <a:rPr lang="en-US">
                  <a:solidFill>
                    <a:schemeClr val="dk1"/>
                  </a:solidFill>
                </a:rPr>
                <a:t> 1-A de la escuela y hacer sugerencias</a:t>
              </a:r>
              <a:endParaRPr sz="2100">
                <a:solidFill>
                  <a:srgbClr val="1F1F1F"/>
                </a:solidFill>
                <a:highlight>
                  <a:srgbClr val="F8F9FA"/>
                </a:highlight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1" name="Google Shape;361;g2fc85958cd2_0_246"/>
            <p:cNvSpPr/>
            <p:nvPr/>
          </p:nvSpPr>
          <p:spPr>
            <a:xfrm>
              <a:off x="3789052" y="1529119"/>
              <a:ext cx="339900" cy="339900"/>
            </a:xfrm>
            <a:prstGeom prst="ellipse">
              <a:avLst/>
            </a:prstGeom>
            <a:solidFill>
              <a:srgbClr val="97CCFE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g2fc85958cd2_0_246"/>
            <p:cNvSpPr/>
            <p:nvPr/>
          </p:nvSpPr>
          <p:spPr>
            <a:xfrm>
              <a:off x="4478441" y="0"/>
              <a:ext cx="1331700" cy="135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g2fc85958cd2_0_246"/>
            <p:cNvSpPr txBox="1"/>
            <p:nvPr/>
          </p:nvSpPr>
          <p:spPr>
            <a:xfrm>
              <a:off x="4478441" y="0"/>
              <a:ext cx="1331700" cy="135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Participa</a:t>
              </a:r>
              <a:r>
                <a:rPr lang="en-US">
                  <a:solidFill>
                    <a:schemeClr val="dk1"/>
                  </a:solidFill>
                </a:rPr>
                <a:t>r en actividades escolares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4" name="Google Shape;364;g2fc85958cd2_0_246"/>
            <p:cNvSpPr/>
            <p:nvPr/>
          </p:nvSpPr>
          <p:spPr>
            <a:xfrm>
              <a:off x="4974348" y="1529119"/>
              <a:ext cx="339900" cy="339900"/>
            </a:xfrm>
            <a:prstGeom prst="ellipse">
              <a:avLst/>
            </a:prstGeom>
            <a:solidFill>
              <a:srgbClr val="97CCFE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fc85958cd2_0_316"/>
          <p:cNvSpPr txBox="1"/>
          <p:nvPr>
            <p:ph idx="1" type="body"/>
          </p:nvPr>
        </p:nvSpPr>
        <p:spPr>
          <a:xfrm>
            <a:off x="0" y="1714500"/>
            <a:ext cx="9144000" cy="35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3375" lvl="0" marL="257175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appy Monkey"/>
              <a:buChar char="•"/>
            </a:pPr>
            <a:r>
              <a:rPr b="1" lang="en-US" sz="3600">
                <a:latin typeface="Happy Monkey"/>
                <a:ea typeface="Happy Monkey"/>
                <a:cs typeface="Happy Monkey"/>
                <a:sym typeface="Happy Monkey"/>
              </a:rPr>
              <a:t>Conferencias de Padres/Maestros</a:t>
            </a:r>
            <a:endParaRPr b="1" sz="36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-4572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600"/>
              <a:buFont typeface="Happy Monkey"/>
              <a:buChar char="–"/>
            </a:pPr>
            <a:r>
              <a:rPr b="1" lang="en-US" sz="3600">
                <a:latin typeface="Happy Monkey"/>
                <a:ea typeface="Happy Monkey"/>
                <a:cs typeface="Happy Monkey"/>
                <a:sym typeface="Happy Monkey"/>
              </a:rPr>
              <a:t>October 21, 2024</a:t>
            </a:r>
            <a:endParaRPr>
              <a:solidFill>
                <a:srgbClr val="1F1F1F"/>
              </a:solidFill>
              <a:highlight>
                <a:srgbClr val="F8F9FA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Happy Monkey"/>
              <a:buChar char="•"/>
            </a:pPr>
            <a:r>
              <a:rPr b="1" lang="en-US" sz="3600">
                <a:latin typeface="Happy Monkey"/>
                <a:ea typeface="Happy Monkey"/>
                <a:cs typeface="Happy Monkey"/>
                <a:sym typeface="Happy Monkey"/>
              </a:rPr>
              <a:t>Noche Familia Lectura/</a:t>
            </a:r>
            <a:r>
              <a:rPr b="1" lang="en-US" sz="3600">
                <a:latin typeface="Happy Monkey"/>
                <a:ea typeface="Happy Monkey"/>
                <a:cs typeface="Happy Monkey"/>
                <a:sym typeface="Happy Monkey"/>
              </a:rPr>
              <a:t>Matemáticas</a:t>
            </a:r>
            <a:endParaRPr b="1" sz="36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-457200" lvl="1" marL="914400" rtl="0" algn="l">
              <a:spcBef>
                <a:spcPts val="0"/>
              </a:spcBef>
              <a:spcAft>
                <a:spcPts val="0"/>
              </a:spcAft>
              <a:buSzPts val="3600"/>
              <a:buFont typeface="Happy Monkey"/>
              <a:buChar char="–"/>
            </a:pPr>
            <a:r>
              <a:rPr b="1" lang="en-US" sz="3600">
                <a:latin typeface="Happy Monkey"/>
                <a:ea typeface="Happy Monkey"/>
                <a:cs typeface="Happy Monkey"/>
                <a:sym typeface="Happy Monkey"/>
              </a:rPr>
              <a:t>June 9, 2025</a:t>
            </a:r>
            <a:endParaRPr b="1" sz="36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g2fc85958cd2_0_316"/>
          <p:cNvSpPr txBox="1"/>
          <p:nvPr>
            <p:ph type="title"/>
          </p:nvPr>
        </p:nvSpPr>
        <p:spPr>
          <a:xfrm>
            <a:off x="992974" y="561975"/>
            <a:ext cx="72159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3600">
              <a:solidFill>
                <a:srgbClr val="4A86E8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3600">
                <a:solidFill>
                  <a:srgbClr val="4A86E8"/>
                </a:solidFill>
                <a:latin typeface="Happy Monkey"/>
                <a:ea typeface="Happy Monkey"/>
                <a:cs typeface="Happy Monkey"/>
                <a:sym typeface="Happy Monkey"/>
              </a:rPr>
              <a:t>Próximos</a:t>
            </a:r>
            <a:r>
              <a:rPr b="1" lang="en-US" sz="3600">
                <a:solidFill>
                  <a:srgbClr val="4A86E8"/>
                </a:solidFill>
                <a:latin typeface="Happy Monkey"/>
                <a:ea typeface="Happy Monkey"/>
                <a:cs typeface="Happy Monkey"/>
                <a:sym typeface="Happy Monkey"/>
              </a:rPr>
              <a:t> Eventos</a:t>
            </a:r>
            <a:endParaRPr sz="2100">
              <a:solidFill>
                <a:srgbClr val="1F1F1F"/>
              </a:solidFill>
              <a:highlight>
                <a:srgbClr val="F8F9FA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3600">
              <a:solidFill>
                <a:srgbClr val="4A86E8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372" name="Google Shape;372;g2fc85958cd2_0_3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1000" y="4829850"/>
            <a:ext cx="2474682" cy="132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fc85958cd2_0_328"/>
          <p:cNvSpPr txBox="1"/>
          <p:nvPr>
            <p:ph type="ctrTitle"/>
          </p:nvPr>
        </p:nvSpPr>
        <p:spPr>
          <a:xfrm>
            <a:off x="685800" y="1825627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cap="none"/>
              <a:t> </a:t>
            </a:r>
            <a:r>
              <a:rPr b="1" lang="en-US" sz="3600" cap="none">
                <a:latin typeface="Happy Monkey"/>
                <a:ea typeface="Happy Monkey"/>
                <a:cs typeface="Happy Monkey"/>
                <a:sym typeface="Happy Monkey"/>
              </a:rPr>
              <a:t> </a:t>
            </a:r>
            <a:r>
              <a:rPr b="1" lang="en-US" sz="3600">
                <a:solidFill>
                  <a:srgbClr val="4A86E8"/>
                </a:solidFill>
                <a:latin typeface="Happy Monkey"/>
                <a:ea typeface="Happy Monkey"/>
                <a:cs typeface="Happy Monkey"/>
                <a:sym typeface="Happy Monkey"/>
              </a:rPr>
              <a:t>¿Preguntas</a:t>
            </a:r>
            <a:r>
              <a:rPr b="1" lang="en-US" sz="3600">
                <a:solidFill>
                  <a:srgbClr val="4A86E8"/>
                </a:solidFill>
                <a:latin typeface="Happy Monkey"/>
                <a:ea typeface="Happy Monkey"/>
                <a:cs typeface="Happy Monkey"/>
                <a:sym typeface="Happy Monkey"/>
              </a:rPr>
              <a:t>?</a:t>
            </a:r>
            <a:endParaRPr b="1" sz="3600">
              <a:solidFill>
                <a:srgbClr val="4A86E8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378" name="Google Shape;378;g2fc85958cd2_0_328"/>
          <p:cNvSpPr txBox="1"/>
          <p:nvPr>
            <p:ph idx="1" type="subTitle"/>
          </p:nvPr>
        </p:nvSpPr>
        <p:spPr>
          <a:xfrm>
            <a:off x="2287725" y="6047525"/>
            <a:ext cx="46293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341"/>
              </a:spcBef>
              <a:spcAft>
                <a:spcPts val="0"/>
              </a:spcAft>
              <a:buClr>
                <a:schemeClr val="dk1"/>
              </a:buClr>
              <a:buSzPts val="1594"/>
              <a:buFont typeface="Arial"/>
              <a:buNone/>
            </a:pPr>
            <a:r>
              <a:rPr b="1" lang="en-US" sz="2443">
                <a:solidFill>
                  <a:srgbClr val="4A86E8"/>
                </a:solidFill>
                <a:latin typeface="Happy Monkey"/>
                <a:ea typeface="Happy Monkey"/>
                <a:cs typeface="Happy Monkey"/>
                <a:sym typeface="Happy Monkey"/>
              </a:rPr>
              <a:t>Gracias por pasar por aqui</a:t>
            </a:r>
            <a:r>
              <a:rPr b="1" lang="en-US" sz="2443">
                <a:solidFill>
                  <a:srgbClr val="4A86E8"/>
                </a:solidFill>
                <a:latin typeface="Happy Monkey"/>
                <a:ea typeface="Happy Monkey"/>
                <a:cs typeface="Happy Monkey"/>
                <a:sym typeface="Happy Monkey"/>
              </a:rPr>
              <a:t>!</a:t>
            </a:r>
            <a:endParaRPr b="1" sz="2443">
              <a:solidFill>
                <a:srgbClr val="4A86E8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379" name="Google Shape;379;g2fc85958cd2_0_328"/>
          <p:cNvSpPr txBox="1"/>
          <p:nvPr/>
        </p:nvSpPr>
        <p:spPr>
          <a:xfrm>
            <a:off x="-73250" y="2944100"/>
            <a:ext cx="9319800" cy="10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ver</a:t>
            </a:r>
            <a:r>
              <a:rPr b="1" lang="en-US" sz="36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 </a:t>
            </a:r>
            <a:endParaRPr b="1" sz="36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Mrs. Kandia Cross</a:t>
            </a:r>
            <a:endParaRPr b="1" sz="36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Literacy Specialist</a:t>
            </a:r>
            <a:endParaRPr b="1" sz="36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 </a:t>
            </a:r>
            <a:r>
              <a:rPr b="1" lang="en-US" sz="36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kcross@509j.net</a:t>
            </a:r>
            <a:endParaRPr b="1" i="0" sz="3600" u="none" cap="none" strike="noStrike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380" name="Google Shape;380;g2fc85958cd2_0_3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0750" y="4345900"/>
            <a:ext cx="1982924" cy="2359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>
            <p:ph type="title"/>
          </p:nvPr>
        </p:nvSpPr>
        <p:spPr>
          <a:xfrm>
            <a:off x="1069174" y="571500"/>
            <a:ext cx="69663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3600">
                <a:solidFill>
                  <a:srgbClr val="4A86E8"/>
                </a:solidFill>
                <a:latin typeface="Happy Monkey"/>
                <a:ea typeface="Happy Monkey"/>
                <a:cs typeface="Happy Monkey"/>
                <a:sym typeface="Happy Monkey"/>
              </a:rPr>
              <a:t>Purpose of Today’s Meeting</a:t>
            </a:r>
            <a:endParaRPr b="1" sz="3600">
              <a:solidFill>
                <a:srgbClr val="4A86E8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96" name="Google Shape;96;p2"/>
          <p:cNvSpPr txBox="1"/>
          <p:nvPr>
            <p:ph idx="1" type="body"/>
          </p:nvPr>
        </p:nvSpPr>
        <p:spPr>
          <a:xfrm>
            <a:off x="749800" y="1524000"/>
            <a:ext cx="7590600" cy="3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800">
                <a:latin typeface="Happy Monkey"/>
                <a:ea typeface="Happy Monkey"/>
                <a:cs typeface="Happy Monkey"/>
                <a:sym typeface="Happy Monkey"/>
              </a:rPr>
              <a:t>To p</a:t>
            </a:r>
            <a:r>
              <a:rPr b="1" lang="en-US" sz="2800">
                <a:latin typeface="Happy Monkey"/>
                <a:ea typeface="Happy Monkey"/>
                <a:cs typeface="Happy Monkey"/>
                <a:sym typeface="Happy Monkey"/>
              </a:rPr>
              <a:t>rovide information to parents of students in the Title 1-A program at Buff Elementary S</a:t>
            </a:r>
            <a:r>
              <a:rPr b="1" lang="en-US" sz="2800">
                <a:latin typeface="Happy Monkey"/>
                <a:ea typeface="Happy Monkey"/>
                <a:cs typeface="Happy Monkey"/>
                <a:sym typeface="Happy Monkey"/>
              </a:rPr>
              <a:t>chool.</a:t>
            </a:r>
            <a:r>
              <a:rPr b="1" lang="en-US" sz="2800">
                <a:latin typeface="Happy Monkey"/>
                <a:ea typeface="Happy Monkey"/>
                <a:cs typeface="Happy Monkey"/>
                <a:sym typeface="Happy Monkey"/>
              </a:rPr>
              <a:t> </a:t>
            </a:r>
            <a:endParaRPr b="1" sz="28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8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800">
                <a:latin typeface="Happy Monkey"/>
                <a:ea typeface="Happy Monkey"/>
                <a:cs typeface="Happy Monkey"/>
                <a:sym typeface="Happy Monkey"/>
              </a:rPr>
              <a:t>                         </a:t>
            </a:r>
            <a:endParaRPr b="1" sz="2800"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5575" y="2971800"/>
            <a:ext cx="2363712" cy="222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/>
          <p:nvPr>
            <p:ph type="title"/>
          </p:nvPr>
        </p:nvSpPr>
        <p:spPr>
          <a:xfrm>
            <a:off x="1526381" y="571500"/>
            <a:ext cx="61152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3600">
                <a:solidFill>
                  <a:srgbClr val="4A86E8"/>
                </a:solidFill>
                <a:latin typeface="Happy Monkey"/>
                <a:ea typeface="Happy Monkey"/>
                <a:cs typeface="Happy Monkey"/>
                <a:sym typeface="Happy Monkey"/>
              </a:rPr>
              <a:t>What is </a:t>
            </a:r>
            <a:r>
              <a:rPr b="1" lang="en-US" sz="3600">
                <a:solidFill>
                  <a:srgbClr val="4A86E8"/>
                </a:solidFill>
                <a:latin typeface="Happy Monkey"/>
                <a:ea typeface="Happy Monkey"/>
                <a:cs typeface="Happy Monkey"/>
                <a:sym typeface="Happy Monkey"/>
              </a:rPr>
              <a:t>Title I-A?</a:t>
            </a:r>
            <a:endParaRPr b="1" sz="3600">
              <a:solidFill>
                <a:srgbClr val="4A86E8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03" name="Google Shape;103;p4"/>
          <p:cNvSpPr txBox="1"/>
          <p:nvPr>
            <p:ph idx="1" type="body"/>
          </p:nvPr>
        </p:nvSpPr>
        <p:spPr>
          <a:xfrm>
            <a:off x="759750" y="1524000"/>
            <a:ext cx="7590600" cy="3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SzPts val="2400"/>
              <a:buFont typeface="Happy Monkey"/>
              <a:buChar char="•"/>
            </a:pPr>
            <a:r>
              <a:rPr b="1" lang="en-US">
                <a:latin typeface="Happy Monkey"/>
                <a:ea typeface="Happy Monkey"/>
                <a:cs typeface="Happy Monkey"/>
                <a:sym typeface="Happy Monkey"/>
              </a:rPr>
              <a:t>L</a:t>
            </a:r>
            <a:r>
              <a:rPr b="1" lang="en-US">
                <a:latin typeface="Happy Monkey"/>
                <a:ea typeface="Happy Monkey"/>
                <a:cs typeface="Happy Monkey"/>
                <a:sym typeface="Happy Monkey"/>
              </a:rPr>
              <a:t>argest education assistance program for schools by US Government</a:t>
            </a:r>
            <a:endParaRPr b="1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SzPts val="2400"/>
              <a:buFont typeface="Happy Monkey"/>
              <a:buChar char="•"/>
            </a:pPr>
            <a:r>
              <a:rPr b="1" lang="en-US">
                <a:latin typeface="Happy Monkey"/>
                <a:ea typeface="Happy Monkey"/>
                <a:cs typeface="Happy Monkey"/>
                <a:sym typeface="Happy Monkey"/>
              </a:rPr>
              <a:t>Funds provide programs to help children who are struggling in reading and math</a:t>
            </a:r>
            <a:endParaRPr b="1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SzPts val="2400"/>
              <a:buFont typeface="Happy Monkey"/>
              <a:buChar char="•"/>
            </a:pPr>
            <a:r>
              <a:rPr b="1" lang="en-US">
                <a:latin typeface="Happy Monkey"/>
                <a:ea typeface="Happy Monkey"/>
                <a:cs typeface="Happy Monkey"/>
                <a:sym typeface="Happy Monkey"/>
              </a:rPr>
              <a:t>Funds provide extra help in Math and Reading, in addition to what students learn in the classroom</a:t>
            </a:r>
            <a:endParaRPr b="1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SzPts val="2400"/>
              <a:buFont typeface="Happy Monkey"/>
              <a:buChar char="•"/>
            </a:pPr>
            <a:r>
              <a:rPr b="1" lang="en-US">
                <a:latin typeface="Happy Monkey"/>
                <a:ea typeface="Happy Monkey"/>
                <a:cs typeface="Happy Monkey"/>
                <a:sym typeface="Happy Monkey"/>
              </a:rPr>
              <a:t>Funding provided under ESEA</a:t>
            </a:r>
            <a:endParaRPr b="1"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>
            <p:ph type="title"/>
          </p:nvPr>
        </p:nvSpPr>
        <p:spPr>
          <a:xfrm>
            <a:off x="0" y="280550"/>
            <a:ext cx="91440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3600">
                <a:solidFill>
                  <a:srgbClr val="4A86E8"/>
                </a:solidFill>
                <a:latin typeface="Happy Monkey"/>
                <a:ea typeface="Happy Monkey"/>
                <a:cs typeface="Happy Monkey"/>
                <a:sym typeface="Happy Monkey"/>
              </a:rPr>
              <a:t>Update on District’s Progress</a:t>
            </a:r>
            <a:endParaRPr b="1" sz="3600">
              <a:solidFill>
                <a:srgbClr val="4A86E8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110" name="Google Shape;11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423" y="1047575"/>
            <a:ext cx="6391050" cy="485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c85958cd2_0_37"/>
          <p:cNvSpPr txBox="1"/>
          <p:nvPr>
            <p:ph type="title"/>
          </p:nvPr>
        </p:nvSpPr>
        <p:spPr>
          <a:xfrm>
            <a:off x="0" y="280550"/>
            <a:ext cx="91440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3600">
                <a:solidFill>
                  <a:srgbClr val="4A86E8"/>
                </a:solidFill>
                <a:latin typeface="Happy Monkey"/>
                <a:ea typeface="Happy Monkey"/>
                <a:cs typeface="Happy Monkey"/>
                <a:sym typeface="Happy Monkey"/>
              </a:rPr>
              <a:t>Update on School’s Progress</a:t>
            </a:r>
            <a:endParaRPr b="1" sz="3600">
              <a:solidFill>
                <a:srgbClr val="4A86E8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117" name="Google Shape;117;g2fc85958cd2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4075" y="1023650"/>
            <a:ext cx="7303887" cy="552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fc85958cd2_0_44"/>
          <p:cNvSpPr txBox="1"/>
          <p:nvPr>
            <p:ph type="title"/>
          </p:nvPr>
        </p:nvSpPr>
        <p:spPr>
          <a:xfrm>
            <a:off x="0" y="128150"/>
            <a:ext cx="91440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3600">
                <a:solidFill>
                  <a:srgbClr val="4A86E8"/>
                </a:solidFill>
                <a:latin typeface="Happy Monkey"/>
                <a:ea typeface="Happy Monkey"/>
                <a:cs typeface="Happy Monkey"/>
                <a:sym typeface="Happy Monkey"/>
              </a:rPr>
              <a:t>All JCSD 509J School’s Progress</a:t>
            </a:r>
            <a:endParaRPr b="1" sz="3600">
              <a:solidFill>
                <a:srgbClr val="4A86E8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124" name="Google Shape;124;g2fc85958cd2_0_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2025" y="2623850"/>
            <a:ext cx="3490275" cy="2653895"/>
          </a:xfrm>
          <a:prstGeom prst="rect">
            <a:avLst/>
          </a:prstGeom>
          <a:noFill/>
          <a:ln cap="flat" cmpd="sng" w="762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5" name="Google Shape;125;g2fc85958cd2_0_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3825" y="947450"/>
            <a:ext cx="2485000" cy="190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2fc85958cd2_0_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3826" y="2935264"/>
            <a:ext cx="2485000" cy="1878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2fc85958cd2_0_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3825" y="4937360"/>
            <a:ext cx="2485000" cy="189554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2fc85958cd2_0_44"/>
          <p:cNvSpPr/>
          <p:nvPr/>
        </p:nvSpPr>
        <p:spPr>
          <a:xfrm>
            <a:off x="3283150" y="5772650"/>
            <a:ext cx="2484900" cy="936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8F9F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/>
          <p:nvPr>
            <p:ph type="title"/>
          </p:nvPr>
        </p:nvSpPr>
        <p:spPr>
          <a:xfrm>
            <a:off x="0" y="204350"/>
            <a:ext cx="91440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3600">
                <a:solidFill>
                  <a:srgbClr val="4A86E8"/>
                </a:solidFill>
                <a:latin typeface="Happy Monkey"/>
                <a:ea typeface="Happy Monkey"/>
                <a:cs typeface="Happy Monkey"/>
                <a:sym typeface="Happy Monkey"/>
              </a:rPr>
              <a:t>Program Components</a:t>
            </a:r>
            <a:endParaRPr b="1" sz="3600">
              <a:solidFill>
                <a:srgbClr val="4A86E8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135" name="Google Shape;13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6900" y="1047000"/>
            <a:ext cx="6289125" cy="474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5"/>
          <p:cNvSpPr txBox="1"/>
          <p:nvPr/>
        </p:nvSpPr>
        <p:spPr>
          <a:xfrm>
            <a:off x="3863397" y="1682368"/>
            <a:ext cx="14172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D</a:t>
            </a:r>
            <a:r>
              <a:rPr b="1" lang="en-US"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ESIGN OF PROGRAM</a:t>
            </a:r>
            <a:endParaRPr b="1" i="0" sz="2400" u="none" cap="none" strike="noStrik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4097175" y="1173525"/>
            <a:ext cx="936000" cy="162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"/>
          <p:cNvSpPr txBox="1"/>
          <p:nvPr/>
        </p:nvSpPr>
        <p:spPr>
          <a:xfrm>
            <a:off x="5539797" y="3130168"/>
            <a:ext cx="14172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ASSESSMENTS &amp; MONITORING</a:t>
            </a:r>
            <a:endParaRPr b="1" i="0" sz="2400" u="none" cap="none" strike="noStrik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2110797" y="3130168"/>
            <a:ext cx="14172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ANNUAL REVIEW</a:t>
            </a:r>
            <a:endParaRPr b="1" i="0" sz="2400" u="none" cap="none" strike="noStrik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0" name="Google Shape;140;p5"/>
          <p:cNvSpPr txBox="1"/>
          <p:nvPr/>
        </p:nvSpPr>
        <p:spPr>
          <a:xfrm>
            <a:off x="3863397" y="4654168"/>
            <a:ext cx="14172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PARENT INVOLVEMENT</a:t>
            </a:r>
            <a:endParaRPr b="1" i="0" sz="2400" u="none" cap="none" strike="noStrik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fc85958cd2_0_76"/>
          <p:cNvSpPr/>
          <p:nvPr/>
        </p:nvSpPr>
        <p:spPr>
          <a:xfrm>
            <a:off x="4097175" y="1173525"/>
            <a:ext cx="936000" cy="162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g2fc85958cd2_0_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6250" y="497764"/>
            <a:ext cx="3350725" cy="191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2fc85958cd2_0_76"/>
          <p:cNvSpPr txBox="1"/>
          <p:nvPr/>
        </p:nvSpPr>
        <p:spPr>
          <a:xfrm>
            <a:off x="648500" y="2516625"/>
            <a:ext cx="7961700" cy="33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ppy Monkey"/>
              <a:buChar char="●"/>
            </a:pPr>
            <a:r>
              <a:rPr b="1" lang="en-US" sz="28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Schoolwide: Kindergarten-5th Grade</a:t>
            </a:r>
            <a:endParaRPr b="1" sz="28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ppy Monkey"/>
              <a:buChar char="●"/>
            </a:pPr>
            <a:r>
              <a:rPr b="1" lang="en-US" sz="28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Curriculum</a:t>
            </a:r>
            <a:endParaRPr b="1" sz="28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		Benchmark Advance</a:t>
            </a:r>
            <a:endParaRPr b="1" sz="28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		Benchmark Adelante {Dual Language}</a:t>
            </a:r>
            <a:endParaRPr b="1" sz="28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		HMH Into Math</a:t>
            </a:r>
            <a:endParaRPr b="1" sz="28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149" name="Google Shape;149;g2fc85958cd2_0_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3203" y="4531270"/>
            <a:ext cx="3076992" cy="11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2fc85958cd2_0_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53563" y="4993850"/>
            <a:ext cx="1647825" cy="6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simple">
  <a:themeElements>
    <a:clrScheme name="1_simple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2017-12-13T14:57:58Z</dcterms:created>
  <dc:creator>PLUMB Lisa - ODE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0x0101002AF814BF92E778478ADCFE32F66D432D</vt:lpwstr>
  </property>
</Properties>
</file>