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y="6858000" cx="9144000"/>
  <p:notesSz cx="6858000" cy="9144000"/>
  <p:embeddedFontLst>
    <p:embeddedFont>
      <p:font typeface="Questrial"/>
      <p:regular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7" roundtripDataSignature="AMtx7mg/Fik9qw3KA60J9ZueWaLk8GweD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customschemas.google.com/relationships/presentationmetadata" Target="metadata"/><Relationship Id="rId16" Type="http://schemas.openxmlformats.org/officeDocument/2006/relationships/font" Target="fonts/Questrial-regular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Add School Name and Logo</a:t>
            </a:r>
            <a:endParaRPr/>
          </a:p>
        </p:txBody>
      </p:sp>
      <p:sp>
        <p:nvSpPr>
          <p:cNvPr id="81" name="Google Shape;81;p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0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66" name="Google Shape;166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7" name="Google Shape;167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Add Reading Specialist name to “see___” and reading specialist room number and email. </a:t>
            </a:r>
            <a:endParaRPr/>
          </a:p>
        </p:txBody>
      </p:sp>
      <p:sp>
        <p:nvSpPr>
          <p:cNvPr id="189" name="Google Shape;189;p1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94" name="Google Shape;94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Add student achievement results for your school. (State report card – due to be released Oct. 10th)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If Priority, Focus or Model school, share current status and what does that mean to parents?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5" name="Google Shape;95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1" name="Google Shape;101;p4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5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07" name="Google Shape;107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8" name="Google Shape;108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6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22" name="Google Shape;122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3" name="Google Shape;123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7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29" name="Google Shape;129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0" name="Google Shape;130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8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36" name="Google Shape;136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7" name="Google Shape;137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9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59" name="Google Shape;159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Customize for your schools family engagement and parent meetings.</a:t>
            </a:r>
            <a:endParaRPr/>
          </a:p>
        </p:txBody>
      </p:sp>
      <p:sp>
        <p:nvSpPr>
          <p:cNvPr id="160" name="Google Shape;160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:\aOutsideOffice\Jenni Knaus ODE\Publishing Development ODE\1170823_ODE_HLogo TAG_2016-FINAL-RGB from Illustratorr.jpg" id="15" name="Google Shape;15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716214" y="609602"/>
            <a:ext cx="3711575" cy="1660525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13"/>
          <p:cNvSpPr txBox="1"/>
          <p:nvPr>
            <p:ph type="ctrTitle"/>
          </p:nvPr>
        </p:nvSpPr>
        <p:spPr>
          <a:xfrm>
            <a:off x="685800" y="2130427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000"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2250"/>
              <a:buFont typeface="Arial"/>
              <a:buNone/>
              <a:defRPr sz="2250"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:\aOutsideOffice\Jenni Knaus ODE\Publishing Development ODE\1170823_ODE_HLogo TAG_2016-FINAL-RGB from Illustratorr.jpg" id="68" name="Google Shape;68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505200" y="5853115"/>
            <a:ext cx="1905000" cy="852487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22"/>
          <p:cNvSpPr txBox="1"/>
          <p:nvPr>
            <p:ph type="title"/>
          </p:nvPr>
        </p:nvSpPr>
        <p:spPr>
          <a:xfrm>
            <a:off x="838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000">
                <a:latin typeface="Bookman Old Style"/>
                <a:ea typeface="Bookman Old Style"/>
                <a:cs typeface="Bookman Old Style"/>
                <a:sym typeface="Bookman Old Style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2"/>
          <p:cNvSpPr txBox="1"/>
          <p:nvPr>
            <p:ph idx="1" type="body"/>
          </p:nvPr>
        </p:nvSpPr>
        <p:spPr>
          <a:xfrm rot="5400000">
            <a:off x="2797175" y="-358775"/>
            <a:ext cx="4311650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ookman Old Style"/>
              <a:buChar char="•"/>
              <a:defRPr>
                <a:latin typeface="Bookman Old Style"/>
                <a:ea typeface="Bookman Old Style"/>
                <a:cs typeface="Bookman Old Style"/>
                <a:sym typeface="Bookman Old Style"/>
              </a:defRPr>
            </a:lvl1pPr>
            <a:lvl2pPr indent="-361950" lvl="1" marL="9144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Bookman Old Style"/>
              <a:buChar char="–"/>
              <a:defRPr>
                <a:latin typeface="Bookman Old Style"/>
                <a:ea typeface="Bookman Old Style"/>
                <a:cs typeface="Bookman Old Style"/>
                <a:sym typeface="Bookman Old Style"/>
              </a:defRPr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ookman Old Style"/>
              <a:buChar char="•"/>
              <a:defRPr>
                <a:latin typeface="Bookman Old Style"/>
                <a:ea typeface="Bookman Old Style"/>
                <a:cs typeface="Bookman Old Style"/>
                <a:sym typeface="Bookman Old Style"/>
              </a:defRPr>
            </a:lvl3pPr>
            <a:lvl4pPr indent="-32385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Bookman Old Style"/>
              <a:buChar char="–"/>
              <a:defRPr>
                <a:latin typeface="Bookman Old Style"/>
                <a:ea typeface="Bookman Old Style"/>
                <a:cs typeface="Bookman Old Style"/>
                <a:sym typeface="Bookman Old Style"/>
              </a:defRPr>
            </a:lvl4pPr>
            <a:lvl5pPr indent="-32385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>
                <a:latin typeface="Bookman Old Style"/>
                <a:ea typeface="Bookman Old Style"/>
                <a:cs typeface="Bookman Old Style"/>
                <a:sym typeface="Bookman Old Style"/>
              </a:defRPr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71" name="Google Shape;71;p2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2"/>
          <p:cNvSpPr txBox="1"/>
          <p:nvPr>
            <p:ph idx="12" type="sldNum"/>
          </p:nvPr>
        </p:nvSpPr>
        <p:spPr>
          <a:xfrm>
            <a:off x="60960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:\aOutsideOffice\Jenni Knaus ODE\Publishing Development ODE\1170823_ODE_HLogo TAG_2016-FINAL-RGB from Illustratorr.jpg" id="74" name="Google Shape;74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505200" y="5853115"/>
            <a:ext cx="1905000" cy="852487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23"/>
          <p:cNvSpPr txBox="1"/>
          <p:nvPr>
            <p:ph type="title"/>
          </p:nvPr>
        </p:nvSpPr>
        <p:spPr>
          <a:xfrm rot="5400000">
            <a:off x="5113338" y="2171703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000">
                <a:latin typeface="Bookman Old Style"/>
                <a:ea typeface="Bookman Old Style"/>
                <a:cs typeface="Bookman Old Style"/>
                <a:sym typeface="Bookman Old Style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3"/>
          <p:cNvSpPr txBox="1"/>
          <p:nvPr>
            <p:ph idx="1" type="body"/>
          </p:nvPr>
        </p:nvSpPr>
        <p:spPr>
          <a:xfrm rot="5400000">
            <a:off x="1058747" y="54092"/>
            <a:ext cx="557870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ookman Old Style"/>
              <a:buChar char="•"/>
              <a:defRPr>
                <a:latin typeface="Bookman Old Style"/>
                <a:ea typeface="Bookman Old Style"/>
                <a:cs typeface="Bookman Old Style"/>
                <a:sym typeface="Bookman Old Style"/>
              </a:defRPr>
            </a:lvl1pPr>
            <a:lvl2pPr indent="-361950" lvl="1" marL="9144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Bookman Old Style"/>
              <a:buChar char="–"/>
              <a:defRPr>
                <a:latin typeface="Bookman Old Style"/>
                <a:ea typeface="Bookman Old Style"/>
                <a:cs typeface="Bookman Old Style"/>
                <a:sym typeface="Bookman Old Style"/>
              </a:defRPr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ookman Old Style"/>
              <a:buChar char="•"/>
              <a:defRPr>
                <a:latin typeface="Bookman Old Style"/>
                <a:ea typeface="Bookman Old Style"/>
                <a:cs typeface="Bookman Old Style"/>
                <a:sym typeface="Bookman Old Style"/>
              </a:defRPr>
            </a:lvl3pPr>
            <a:lvl4pPr indent="-32385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Bookman Old Style"/>
              <a:buChar char="–"/>
              <a:defRPr>
                <a:latin typeface="Bookman Old Style"/>
                <a:ea typeface="Bookman Old Style"/>
                <a:cs typeface="Bookman Old Style"/>
                <a:sym typeface="Bookman Old Style"/>
              </a:defRPr>
            </a:lvl4pPr>
            <a:lvl5pPr indent="-32385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>
                <a:latin typeface="Bookman Old Style"/>
                <a:ea typeface="Bookman Old Style"/>
                <a:cs typeface="Bookman Old Style"/>
                <a:sym typeface="Bookman Old Style"/>
              </a:defRPr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77" name="Google Shape;77;p23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3"/>
          <p:cNvSpPr txBox="1"/>
          <p:nvPr>
            <p:ph idx="12" type="sldNum"/>
          </p:nvPr>
        </p:nvSpPr>
        <p:spPr>
          <a:xfrm>
            <a:off x="60960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:\aOutsideOffice\Jenni Knaus ODE\Publishing Development ODE\1170823_ODE_HLogo TAG_2016-FINAL-RGB from Illustratorr.jpg" id="19" name="Google Shape;19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505200" y="5853115"/>
            <a:ext cx="1905000" cy="852487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Google Shape;20;p14"/>
          <p:cNvSpPr txBox="1"/>
          <p:nvPr>
            <p:ph type="title"/>
          </p:nvPr>
        </p:nvSpPr>
        <p:spPr>
          <a:xfrm>
            <a:off x="838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000"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4"/>
          <p:cNvSpPr txBox="1"/>
          <p:nvPr>
            <p:ph idx="1" type="body"/>
          </p:nvPr>
        </p:nvSpPr>
        <p:spPr>
          <a:xfrm>
            <a:off x="838200" y="1600203"/>
            <a:ext cx="8229600" cy="42671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>
                <a:latin typeface="Arial"/>
                <a:ea typeface="Arial"/>
                <a:cs typeface="Arial"/>
                <a:sym typeface="Arial"/>
              </a:defRPr>
            </a:lvl1pPr>
            <a:lvl2pPr indent="-361950" lvl="1" marL="9144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–"/>
              <a:defRPr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>
                <a:latin typeface="Arial"/>
                <a:ea typeface="Arial"/>
                <a:cs typeface="Arial"/>
                <a:sym typeface="Arial"/>
              </a:defRPr>
            </a:lvl3pPr>
            <a:lvl4pPr indent="-32385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–"/>
              <a:defRPr>
                <a:latin typeface="Arial"/>
                <a:ea typeface="Arial"/>
                <a:cs typeface="Arial"/>
                <a:sym typeface="Arial"/>
              </a:defRPr>
            </a:lvl4pPr>
            <a:lvl5pPr indent="-32385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2" name="Google Shape;22;p14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4"/>
          <p:cNvSpPr txBox="1"/>
          <p:nvPr>
            <p:ph idx="12" type="sldNum"/>
          </p:nvPr>
        </p:nvSpPr>
        <p:spPr>
          <a:xfrm>
            <a:off x="60960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:\aOutsideOffice\Jenni Knaus ODE\Publishing Development ODE\1170823_ODE_HLogo TAG_2016-FINAL-RGB from Illustratorr.jpg" id="25" name="Google Shape;25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716214" y="609602"/>
            <a:ext cx="3711575" cy="1660525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Google Shape;26;p15"/>
          <p:cNvSpPr txBox="1"/>
          <p:nvPr>
            <p:ph type="title"/>
          </p:nvPr>
        </p:nvSpPr>
        <p:spPr>
          <a:xfrm>
            <a:off x="722313" y="4406902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sz="3000" cap="none"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  <a:defRPr sz="1350"/>
            </a:lvl2pPr>
            <a:lvl3pPr indent="-228600" lvl="2" marL="1371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3pPr>
            <a:lvl4pPr indent="-228600" lvl="3" marL="18288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  <a:defRPr sz="1050"/>
            </a:lvl4pPr>
            <a:lvl5pPr indent="-228600" lvl="4" marL="22860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  <a:defRPr sz="1050"/>
            </a:lvl5pPr>
            <a:lvl6pPr indent="-228600" lvl="5" marL="27432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  <a:defRPr sz="1050"/>
            </a:lvl6pPr>
            <a:lvl7pPr indent="-228600" lvl="6" marL="32004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  <a:defRPr sz="1050"/>
            </a:lvl7pPr>
            <a:lvl8pPr indent="-228600" lvl="7" marL="3657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  <a:defRPr sz="1050"/>
            </a:lvl8pPr>
            <a:lvl9pPr indent="-228600" lvl="8" marL="41148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  <a:defRPr sz="1050"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:\aOutsideOffice\Jenni Knaus ODE\Publishing Development ODE\1170823_ODE_HLogo TAG_2016-FINAL-RGB from Illustratorr.jpg" id="29" name="Google Shape;29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505200" y="5853115"/>
            <a:ext cx="1905000" cy="852487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Google Shape;30;p16"/>
          <p:cNvSpPr txBox="1"/>
          <p:nvPr>
            <p:ph type="title"/>
          </p:nvPr>
        </p:nvSpPr>
        <p:spPr>
          <a:xfrm>
            <a:off x="838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6"/>
          <p:cNvSpPr txBox="1"/>
          <p:nvPr>
            <p:ph idx="1" type="body"/>
          </p:nvPr>
        </p:nvSpPr>
        <p:spPr>
          <a:xfrm>
            <a:off x="838200" y="1600202"/>
            <a:ext cx="4038600" cy="42531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61950" lvl="0" marL="4572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2pPr>
            <a:lvl3pPr indent="-32385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/>
            </a:lvl3pPr>
            <a:lvl4pPr indent="-314325" lvl="3" marL="18288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–"/>
              <a:defRPr sz="1350"/>
            </a:lvl4pPr>
            <a:lvl5pPr indent="-314325" lvl="4" marL="22860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»"/>
              <a:defRPr sz="1350"/>
            </a:lvl5pPr>
            <a:lvl6pPr indent="-314325" lvl="5" marL="27432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»"/>
              <a:defRPr sz="1350"/>
            </a:lvl6pPr>
            <a:lvl7pPr indent="-314325" lvl="6" marL="32004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»"/>
              <a:defRPr sz="1350"/>
            </a:lvl7pPr>
            <a:lvl8pPr indent="-314325" lvl="7" marL="3657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»"/>
              <a:defRPr sz="1350"/>
            </a:lvl8pPr>
            <a:lvl9pPr indent="-314325" lvl="8" marL="41148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»"/>
              <a:defRPr sz="1350"/>
            </a:lvl9pPr>
          </a:lstStyle>
          <a:p/>
        </p:txBody>
      </p:sp>
      <p:sp>
        <p:nvSpPr>
          <p:cNvPr id="32" name="Google Shape;32;p16"/>
          <p:cNvSpPr txBox="1"/>
          <p:nvPr>
            <p:ph idx="2" type="body"/>
          </p:nvPr>
        </p:nvSpPr>
        <p:spPr>
          <a:xfrm>
            <a:off x="5029200" y="1600202"/>
            <a:ext cx="4038600" cy="42531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61950" lvl="0" marL="4572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2pPr>
            <a:lvl3pPr indent="-32385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/>
            </a:lvl3pPr>
            <a:lvl4pPr indent="-314325" lvl="3" marL="18288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–"/>
              <a:defRPr sz="1350"/>
            </a:lvl4pPr>
            <a:lvl5pPr indent="-314325" lvl="4" marL="22860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»"/>
              <a:defRPr sz="1350"/>
            </a:lvl5pPr>
            <a:lvl6pPr indent="-314325" lvl="5" marL="27432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»"/>
              <a:defRPr sz="1350"/>
            </a:lvl6pPr>
            <a:lvl7pPr indent="-314325" lvl="6" marL="32004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»"/>
              <a:defRPr sz="1350"/>
            </a:lvl7pPr>
            <a:lvl8pPr indent="-314325" lvl="7" marL="3657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»"/>
              <a:defRPr sz="1350"/>
            </a:lvl8pPr>
            <a:lvl9pPr indent="-314325" lvl="8" marL="41148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»"/>
              <a:defRPr sz="1350"/>
            </a:lvl9pPr>
          </a:lstStyle>
          <a:p/>
        </p:txBody>
      </p:sp>
      <p:sp>
        <p:nvSpPr>
          <p:cNvPr id="33" name="Google Shape;33;p16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6"/>
          <p:cNvSpPr txBox="1"/>
          <p:nvPr>
            <p:ph idx="12" type="sldNum"/>
          </p:nvPr>
        </p:nvSpPr>
        <p:spPr>
          <a:xfrm>
            <a:off x="60960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:\aOutsideOffice\Jenni Knaus ODE\Publishing Development ODE\1170823_ODE_HLogo TAG_2016-FINAL-RGB from Illustratorr.jpg" id="36" name="Google Shape;36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505200" y="5853115"/>
            <a:ext cx="1905000" cy="852487"/>
          </a:xfrm>
          <a:prstGeom prst="rect">
            <a:avLst/>
          </a:prstGeom>
          <a:noFill/>
          <a:ln>
            <a:noFill/>
          </a:ln>
        </p:spPr>
      </p:pic>
      <p:sp>
        <p:nvSpPr>
          <p:cNvPr id="37" name="Google Shape;37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000"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sz="1800" u="sng"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1" sz="1500"/>
            </a:lvl2pPr>
            <a:lvl3pPr indent="-228600" lvl="2" marL="1371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  <a:defRPr b="1" sz="1350"/>
            </a:lvl3pPr>
            <a:lvl4pPr indent="-228600" lvl="3" marL="1828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sz="1200"/>
            </a:lvl4pPr>
            <a:lvl5pPr indent="-228600" lvl="4" marL="22860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sz="1200"/>
            </a:lvl5pPr>
            <a:lvl6pPr indent="-228600" lvl="5" marL="27432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sz="1200"/>
            </a:lvl6pPr>
            <a:lvl7pPr indent="-228600" lvl="6" marL="3200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sz="1200"/>
            </a:lvl7pPr>
            <a:lvl8pPr indent="-228600" lvl="7" marL="3657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sz="1200"/>
            </a:lvl8pPr>
            <a:lvl9pPr indent="-228600" lvl="8" marL="411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sz="1200"/>
            </a:lvl9pPr>
          </a:lstStyle>
          <a:p/>
        </p:txBody>
      </p:sp>
      <p:sp>
        <p:nvSpPr>
          <p:cNvPr id="39" name="Google Shape;39;p17"/>
          <p:cNvSpPr txBox="1"/>
          <p:nvPr>
            <p:ph idx="2" type="body"/>
          </p:nvPr>
        </p:nvSpPr>
        <p:spPr>
          <a:xfrm>
            <a:off x="457200" y="2174875"/>
            <a:ext cx="4040188" cy="3768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1pPr>
            <a:lvl2pPr indent="-32385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–"/>
              <a:defRPr sz="1500"/>
            </a:lvl2pPr>
            <a:lvl3pPr indent="-314325" lvl="2" marL="1371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/>
            </a:lvl3pPr>
            <a:lvl4pPr indent="-304800" lvl="3" marL="1828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–"/>
              <a:defRPr sz="1200"/>
            </a:lvl4pPr>
            <a:lvl5pPr indent="-304800" lvl="4" marL="22860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»"/>
              <a:defRPr sz="1200"/>
            </a:lvl5pPr>
            <a:lvl6pPr indent="-304800" lvl="5" marL="27432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»"/>
              <a:defRPr sz="1200"/>
            </a:lvl6pPr>
            <a:lvl7pPr indent="-304800" lvl="6" marL="3200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»"/>
              <a:defRPr sz="1200"/>
            </a:lvl7pPr>
            <a:lvl8pPr indent="-304800" lvl="7" marL="3657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»"/>
              <a:defRPr sz="1200"/>
            </a:lvl8pPr>
            <a:lvl9pPr indent="-304800" lvl="8" marL="411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»"/>
              <a:defRPr sz="1200"/>
            </a:lvl9pPr>
          </a:lstStyle>
          <a:p/>
        </p:txBody>
      </p:sp>
      <p:sp>
        <p:nvSpPr>
          <p:cNvPr id="40" name="Google Shape;40;p17"/>
          <p:cNvSpPr txBox="1"/>
          <p:nvPr>
            <p:ph idx="3" type="body"/>
          </p:nvPr>
        </p:nvSpPr>
        <p:spPr>
          <a:xfrm>
            <a:off x="4645026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sz="1800" u="sng"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1" sz="1500"/>
            </a:lvl2pPr>
            <a:lvl3pPr indent="-228600" lvl="2" marL="1371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  <a:defRPr b="1" sz="1350"/>
            </a:lvl3pPr>
            <a:lvl4pPr indent="-228600" lvl="3" marL="1828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sz="1200"/>
            </a:lvl4pPr>
            <a:lvl5pPr indent="-228600" lvl="4" marL="22860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sz="1200"/>
            </a:lvl5pPr>
            <a:lvl6pPr indent="-228600" lvl="5" marL="27432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sz="1200"/>
            </a:lvl6pPr>
            <a:lvl7pPr indent="-228600" lvl="6" marL="3200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sz="1200"/>
            </a:lvl7pPr>
            <a:lvl8pPr indent="-228600" lvl="7" marL="3657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sz="1200"/>
            </a:lvl8pPr>
            <a:lvl9pPr indent="-228600" lvl="8" marL="411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sz="1200"/>
            </a:lvl9pPr>
          </a:lstStyle>
          <a:p/>
        </p:txBody>
      </p:sp>
      <p:sp>
        <p:nvSpPr>
          <p:cNvPr id="41" name="Google Shape;41;p17"/>
          <p:cNvSpPr txBox="1"/>
          <p:nvPr>
            <p:ph idx="4" type="body"/>
          </p:nvPr>
        </p:nvSpPr>
        <p:spPr>
          <a:xfrm>
            <a:off x="4645026" y="2174875"/>
            <a:ext cx="4041775" cy="3768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1pPr>
            <a:lvl2pPr indent="-32385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–"/>
              <a:defRPr sz="1500"/>
            </a:lvl2pPr>
            <a:lvl3pPr indent="-314325" lvl="2" marL="1371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/>
            </a:lvl3pPr>
            <a:lvl4pPr indent="-304800" lvl="3" marL="1828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–"/>
              <a:defRPr sz="1200"/>
            </a:lvl4pPr>
            <a:lvl5pPr indent="-304800" lvl="4" marL="22860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»"/>
              <a:defRPr sz="1200"/>
            </a:lvl5pPr>
            <a:lvl6pPr indent="-304800" lvl="5" marL="27432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»"/>
              <a:defRPr sz="1200"/>
            </a:lvl6pPr>
            <a:lvl7pPr indent="-304800" lvl="6" marL="3200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»"/>
              <a:defRPr sz="1200"/>
            </a:lvl7pPr>
            <a:lvl8pPr indent="-304800" lvl="7" marL="3657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»"/>
              <a:defRPr sz="1200"/>
            </a:lvl8pPr>
            <a:lvl9pPr indent="-304800" lvl="8" marL="411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»"/>
              <a:defRPr sz="1200"/>
            </a:lvl9pPr>
          </a:lstStyle>
          <a:p/>
        </p:txBody>
      </p:sp>
      <p:sp>
        <p:nvSpPr>
          <p:cNvPr id="42" name="Google Shape;42;p17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7"/>
          <p:cNvSpPr txBox="1"/>
          <p:nvPr>
            <p:ph idx="12" type="sldNum"/>
          </p:nvPr>
        </p:nvSpPr>
        <p:spPr>
          <a:xfrm>
            <a:off x="60960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:\aOutsideOffice\Jenni Knaus ODE\Publishing Development ODE\1170823_ODE_HLogo TAG_2016-FINAL-RGB from Illustratorr.jpg" id="45" name="Google Shape;45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505200" y="5853115"/>
            <a:ext cx="1905000" cy="852487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18"/>
          <p:cNvSpPr txBox="1"/>
          <p:nvPr>
            <p:ph type="title"/>
          </p:nvPr>
        </p:nvSpPr>
        <p:spPr>
          <a:xfrm>
            <a:off x="838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000"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8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8"/>
          <p:cNvSpPr txBox="1"/>
          <p:nvPr>
            <p:ph idx="12" type="sldNum"/>
          </p:nvPr>
        </p:nvSpPr>
        <p:spPr>
          <a:xfrm>
            <a:off x="60960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:\aOutsideOffice\Jenni Knaus ODE\Publishing Development ODE\1170823_ODE_HLogo TAG_2016-FINAL-RGB from Illustratorr.jpg" id="50" name="Google Shape;50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505200" y="5853115"/>
            <a:ext cx="1905000" cy="852487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19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9"/>
          <p:cNvSpPr txBox="1"/>
          <p:nvPr>
            <p:ph idx="12" type="sldNum"/>
          </p:nvPr>
        </p:nvSpPr>
        <p:spPr>
          <a:xfrm>
            <a:off x="60960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:\aOutsideOffice\Jenni Knaus ODE\Publishing Development ODE\1170823_ODE_HLogo TAG_2016-FINAL-RGB from Illustratorr.jpg" id="54" name="Google Shape;54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505200" y="5853115"/>
            <a:ext cx="1905000" cy="852487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20"/>
          <p:cNvSpPr txBox="1"/>
          <p:nvPr>
            <p:ph type="title"/>
          </p:nvPr>
        </p:nvSpPr>
        <p:spPr>
          <a:xfrm>
            <a:off x="457201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1500"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0"/>
          <p:cNvSpPr txBox="1"/>
          <p:nvPr>
            <p:ph idx="1" type="body"/>
          </p:nvPr>
        </p:nvSpPr>
        <p:spPr>
          <a:xfrm>
            <a:off x="3575050" y="273052"/>
            <a:ext cx="5111750" cy="558029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>
                <a:latin typeface="Arial"/>
                <a:ea typeface="Arial"/>
                <a:cs typeface="Arial"/>
                <a:sym typeface="Arial"/>
              </a:defRPr>
            </a:lvl1pPr>
            <a:lvl2pPr indent="-361950" lvl="1" marL="9144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–"/>
              <a:defRPr sz="2100"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>
                <a:latin typeface="Arial"/>
                <a:ea typeface="Arial"/>
                <a:cs typeface="Arial"/>
                <a:sym typeface="Arial"/>
              </a:defRPr>
            </a:lvl3pPr>
            <a:lvl4pPr indent="-32385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–"/>
              <a:defRPr sz="1500">
                <a:latin typeface="Arial"/>
                <a:ea typeface="Arial"/>
                <a:cs typeface="Arial"/>
                <a:sym typeface="Arial"/>
              </a:defRPr>
            </a:lvl4pPr>
            <a:lvl5pPr indent="-32385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>
                <a:latin typeface="Arial"/>
                <a:ea typeface="Arial"/>
                <a:cs typeface="Arial"/>
                <a:sym typeface="Arial"/>
              </a:defRPr>
            </a:lvl5pPr>
            <a:lvl6pPr indent="-323850" lvl="5" marL="2743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»"/>
              <a:defRPr sz="1500"/>
            </a:lvl6pPr>
            <a:lvl7pPr indent="-323850" lvl="6" marL="3200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»"/>
              <a:defRPr sz="1500"/>
            </a:lvl7pPr>
            <a:lvl8pPr indent="-323850" lvl="7" marL="3657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»"/>
              <a:defRPr sz="1500"/>
            </a:lvl8pPr>
            <a:lvl9pPr indent="-323850" lvl="8" marL="411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»"/>
              <a:defRPr sz="1500"/>
            </a:lvl9pPr>
          </a:lstStyle>
          <a:p/>
        </p:txBody>
      </p:sp>
      <p:sp>
        <p:nvSpPr>
          <p:cNvPr id="57" name="Google Shape;57;p20"/>
          <p:cNvSpPr txBox="1"/>
          <p:nvPr>
            <p:ph idx="2" type="body"/>
          </p:nvPr>
        </p:nvSpPr>
        <p:spPr>
          <a:xfrm>
            <a:off x="457201" y="1435102"/>
            <a:ext cx="3008313" cy="44724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  <a:defRPr sz="1050"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2pPr>
            <a:lvl3pPr indent="-228600" lvl="2" marL="13716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/>
            </a:lvl3pPr>
            <a:lvl4pPr indent="-228600" lvl="3" marL="1828800" algn="l">
              <a:lnSpc>
                <a:spcPct val="100000"/>
              </a:lnSpc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Font typeface="Arial"/>
              <a:buNone/>
              <a:defRPr sz="675"/>
            </a:lvl4pPr>
            <a:lvl5pPr indent="-228600" lvl="4" marL="2286000" algn="l">
              <a:lnSpc>
                <a:spcPct val="100000"/>
              </a:lnSpc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Font typeface="Arial"/>
              <a:buNone/>
              <a:defRPr sz="675"/>
            </a:lvl5pPr>
            <a:lvl6pPr indent="-228600" lvl="5" marL="2743200" algn="l">
              <a:lnSpc>
                <a:spcPct val="100000"/>
              </a:lnSpc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Font typeface="Arial"/>
              <a:buNone/>
              <a:defRPr sz="675"/>
            </a:lvl6pPr>
            <a:lvl7pPr indent="-228600" lvl="6" marL="3200400" algn="l">
              <a:lnSpc>
                <a:spcPct val="100000"/>
              </a:lnSpc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Font typeface="Arial"/>
              <a:buNone/>
              <a:defRPr sz="675"/>
            </a:lvl7pPr>
            <a:lvl8pPr indent="-228600" lvl="7" marL="3657600" algn="l">
              <a:lnSpc>
                <a:spcPct val="100000"/>
              </a:lnSpc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Font typeface="Arial"/>
              <a:buNone/>
              <a:defRPr sz="675"/>
            </a:lvl8pPr>
            <a:lvl9pPr indent="-228600" lvl="8" marL="4114800" algn="l">
              <a:lnSpc>
                <a:spcPct val="100000"/>
              </a:lnSpc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Font typeface="Arial"/>
              <a:buNone/>
              <a:defRPr sz="675"/>
            </a:lvl9pPr>
          </a:lstStyle>
          <a:p/>
        </p:txBody>
      </p:sp>
      <p:sp>
        <p:nvSpPr>
          <p:cNvPr id="58" name="Google Shape;58;p20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0"/>
          <p:cNvSpPr txBox="1"/>
          <p:nvPr>
            <p:ph idx="12" type="sldNum"/>
          </p:nvPr>
        </p:nvSpPr>
        <p:spPr>
          <a:xfrm>
            <a:off x="60960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:\aOutsideOffice\Jenni Knaus ODE\Publishing Development ODE\1170823_ODE_HLogo TAG_2016-FINAL-RGB from Illustratorr.jpg" id="61" name="Google Shape;61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505200" y="5853115"/>
            <a:ext cx="1905000" cy="852487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21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sz="1500" u="sng">
                <a:latin typeface="Bookman Old Style"/>
                <a:ea typeface="Bookman Old Style"/>
                <a:cs typeface="Bookman Old Style"/>
                <a:sym typeface="Bookman Old Style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1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1"/>
          <p:cNvSpPr txBox="1"/>
          <p:nvPr>
            <p:ph idx="1" type="body"/>
          </p:nvPr>
        </p:nvSpPr>
        <p:spPr>
          <a:xfrm>
            <a:off x="1792288" y="5367340"/>
            <a:ext cx="5486400" cy="4860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ctr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Bookman Old Style"/>
              <a:buNone/>
              <a:defRPr sz="1050">
                <a:latin typeface="Bookman Old Style"/>
                <a:ea typeface="Bookman Old Style"/>
                <a:cs typeface="Bookman Old Style"/>
                <a:sym typeface="Bookman Old Style"/>
              </a:defRPr>
            </a:lvl1pPr>
            <a:lvl2pPr indent="-228600" lvl="1" marL="914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2pPr>
            <a:lvl3pPr indent="-228600" lvl="2" marL="13716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/>
            </a:lvl3pPr>
            <a:lvl4pPr indent="-228600" lvl="3" marL="1828800" algn="l">
              <a:lnSpc>
                <a:spcPct val="100000"/>
              </a:lnSpc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Font typeface="Arial"/>
              <a:buNone/>
              <a:defRPr sz="675"/>
            </a:lvl4pPr>
            <a:lvl5pPr indent="-228600" lvl="4" marL="2286000" algn="l">
              <a:lnSpc>
                <a:spcPct val="100000"/>
              </a:lnSpc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Font typeface="Arial"/>
              <a:buNone/>
              <a:defRPr sz="675"/>
            </a:lvl5pPr>
            <a:lvl6pPr indent="-228600" lvl="5" marL="2743200" algn="l">
              <a:lnSpc>
                <a:spcPct val="100000"/>
              </a:lnSpc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Font typeface="Arial"/>
              <a:buNone/>
              <a:defRPr sz="675"/>
            </a:lvl6pPr>
            <a:lvl7pPr indent="-228600" lvl="6" marL="3200400" algn="l">
              <a:lnSpc>
                <a:spcPct val="100000"/>
              </a:lnSpc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Font typeface="Arial"/>
              <a:buNone/>
              <a:defRPr sz="675"/>
            </a:lvl7pPr>
            <a:lvl8pPr indent="-228600" lvl="7" marL="3657600" algn="l">
              <a:lnSpc>
                <a:spcPct val="100000"/>
              </a:lnSpc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Font typeface="Arial"/>
              <a:buNone/>
              <a:defRPr sz="675"/>
            </a:lvl8pPr>
            <a:lvl9pPr indent="-228600" lvl="8" marL="4114800" algn="l">
              <a:lnSpc>
                <a:spcPct val="100000"/>
              </a:lnSpc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Font typeface="Arial"/>
              <a:buNone/>
              <a:defRPr sz="675"/>
            </a:lvl9pPr>
          </a:lstStyle>
          <a:p/>
        </p:txBody>
      </p:sp>
      <p:sp>
        <p:nvSpPr>
          <p:cNvPr id="65" name="Google Shape;65;p2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1"/>
          <p:cNvSpPr txBox="1"/>
          <p:nvPr>
            <p:ph idx="12" type="sldNum"/>
          </p:nvPr>
        </p:nvSpPr>
        <p:spPr>
          <a:xfrm>
            <a:off x="60960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2"/>
          <p:cNvSpPr txBox="1"/>
          <p:nvPr>
            <p:ph type="title"/>
          </p:nvPr>
        </p:nvSpPr>
        <p:spPr>
          <a:xfrm>
            <a:off x="838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2"/>
          <p:cNvSpPr txBox="1"/>
          <p:nvPr>
            <p:ph idx="1" type="body"/>
          </p:nvPr>
        </p:nvSpPr>
        <p:spPr>
          <a:xfrm>
            <a:off x="838200" y="1600200"/>
            <a:ext cx="8229600" cy="4311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61950" lvl="1" marL="914400" marR="0" rtl="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–"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23850" lvl="3" marL="18288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–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23850" lvl="4" marL="22860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»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23850" lvl="5" marL="27432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»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23850" lvl="6" marL="32004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»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23850" lvl="7" marL="36576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»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23850" lvl="8" marL="41148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»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2"/>
          <p:cNvSpPr txBox="1"/>
          <p:nvPr>
            <p:ph idx="12" type="sldNum"/>
          </p:nvPr>
        </p:nvSpPr>
        <p:spPr>
          <a:xfrm>
            <a:off x="63246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"/>
          <p:cNvSpPr txBox="1"/>
          <p:nvPr>
            <p:ph type="ctrTitle"/>
          </p:nvPr>
        </p:nvSpPr>
        <p:spPr>
          <a:xfrm>
            <a:off x="1600200" y="2914651"/>
            <a:ext cx="5829300" cy="12739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51851"/>
              <a:buNone/>
            </a:pPr>
            <a:r>
              <a:rPr lang="en-US" cap="none"/>
              <a:t>Welcome Families!</a:t>
            </a:r>
            <a:br>
              <a:rPr lang="en-US" cap="none"/>
            </a:br>
            <a:r>
              <a:rPr lang="en-US" cap="none"/>
              <a:t>Title 1A School Wide Program</a:t>
            </a:r>
            <a:endParaRPr cap="none"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51851"/>
              <a:buNone/>
            </a:pPr>
            <a:r>
              <a:rPr lang="en-US"/>
              <a:t>Annual Meeting</a:t>
            </a:r>
            <a:endParaRPr cap="none"/>
          </a:p>
        </p:txBody>
      </p:sp>
      <p:sp>
        <p:nvSpPr>
          <p:cNvPr id="84" name="Google Shape;84;p1"/>
          <p:cNvSpPr txBox="1"/>
          <p:nvPr>
            <p:ph idx="1" type="subTitle"/>
          </p:nvPr>
        </p:nvSpPr>
        <p:spPr>
          <a:xfrm>
            <a:off x="2114550" y="4286250"/>
            <a:ext cx="4886325" cy="514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rPr lang="en-US"/>
              <a:t>Metolius Elementary </a:t>
            </a:r>
            <a:endParaRPr/>
          </a:p>
        </p:txBody>
      </p:sp>
      <p:pic>
        <p:nvPicPr>
          <p:cNvPr id="85" name="Google Shape;85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424113" y="5174675"/>
            <a:ext cx="4295775" cy="1076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0"/>
          <p:cNvSpPr txBox="1"/>
          <p:nvPr>
            <p:ph type="title"/>
          </p:nvPr>
        </p:nvSpPr>
        <p:spPr>
          <a:xfrm>
            <a:off x="1849381" y="682350"/>
            <a:ext cx="6115200" cy="74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Annual Review &amp; Evaluation</a:t>
            </a:r>
            <a:endParaRPr/>
          </a:p>
        </p:txBody>
      </p:sp>
      <p:grpSp>
        <p:nvGrpSpPr>
          <p:cNvPr id="170" name="Google Shape;170;p10"/>
          <p:cNvGrpSpPr/>
          <p:nvPr/>
        </p:nvGrpSpPr>
        <p:grpSpPr>
          <a:xfrm>
            <a:off x="2619053" y="1338850"/>
            <a:ext cx="5276235" cy="4415155"/>
            <a:chOff x="1259584" y="1136"/>
            <a:chExt cx="3595880" cy="3369576"/>
          </a:xfrm>
        </p:grpSpPr>
        <p:sp>
          <p:nvSpPr>
            <p:cNvPr id="171" name="Google Shape;171;p10"/>
            <p:cNvSpPr/>
            <p:nvPr/>
          </p:nvSpPr>
          <p:spPr>
            <a:xfrm>
              <a:off x="2404677" y="1136"/>
              <a:ext cx="1305694" cy="1079389"/>
            </a:xfrm>
            <a:prstGeom prst="ellipse">
              <a:avLst/>
            </a:prstGeom>
            <a:gradFill>
              <a:gsLst>
                <a:gs pos="0">
                  <a:srgbClr val="7A93FF"/>
                </a:gs>
                <a:gs pos="35000">
                  <a:srgbClr val="A0B2FF"/>
                </a:gs>
                <a:gs pos="100000">
                  <a:srgbClr val="D6DDFF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0000">
                <a:srgbClr val="000000">
                  <a:alpha val="3647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" name="Google Shape;172;p10"/>
            <p:cNvSpPr txBox="1"/>
            <p:nvPr/>
          </p:nvSpPr>
          <p:spPr>
            <a:xfrm>
              <a:off x="2595891" y="159209"/>
              <a:ext cx="923266" cy="7632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2850" lIns="22850" spcFirstLastPara="1" rIns="22850" wrap="square" tIns="228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en-US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Review plan</a:t>
              </a:r>
              <a:endPara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" name="Google Shape;173;p10"/>
            <p:cNvSpPr/>
            <p:nvPr/>
          </p:nvSpPr>
          <p:spPr>
            <a:xfrm rot="2700000">
              <a:off x="3483403" y="926533"/>
              <a:ext cx="283941" cy="364294"/>
            </a:xfrm>
            <a:prstGeom prst="rightArrow">
              <a:avLst>
                <a:gd fmla="val 60000" name="adj1"/>
                <a:gd fmla="val 50000" name="adj2"/>
              </a:avLst>
            </a:prstGeom>
            <a:gradFill>
              <a:gsLst>
                <a:gs pos="0">
                  <a:srgbClr val="7A93FF"/>
                </a:gs>
                <a:gs pos="35000">
                  <a:srgbClr val="A0B2FF"/>
                </a:gs>
                <a:gs pos="100000">
                  <a:srgbClr val="D6DDFF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0000">
                <a:srgbClr val="000000">
                  <a:alpha val="3647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" name="Google Shape;174;p10"/>
            <p:cNvSpPr txBox="1"/>
            <p:nvPr/>
          </p:nvSpPr>
          <p:spPr>
            <a:xfrm rot="2700000">
              <a:off x="3495878" y="969276"/>
              <a:ext cx="198759" cy="21857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" name="Google Shape;175;p10"/>
            <p:cNvSpPr/>
            <p:nvPr/>
          </p:nvSpPr>
          <p:spPr>
            <a:xfrm>
              <a:off x="3549770" y="1146230"/>
              <a:ext cx="1305694" cy="1079389"/>
            </a:xfrm>
            <a:prstGeom prst="ellipse">
              <a:avLst/>
            </a:prstGeom>
            <a:gradFill>
              <a:gsLst>
                <a:gs pos="0">
                  <a:srgbClr val="CDEEFF"/>
                </a:gs>
                <a:gs pos="35000">
                  <a:srgbClr val="DAF3FF"/>
                </a:gs>
                <a:gs pos="100000">
                  <a:srgbClr val="EFF9FF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0000">
                <a:srgbClr val="000000">
                  <a:alpha val="3647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" name="Google Shape;176;p10"/>
            <p:cNvSpPr txBox="1"/>
            <p:nvPr/>
          </p:nvSpPr>
          <p:spPr>
            <a:xfrm>
              <a:off x="3740984" y="1304303"/>
              <a:ext cx="923266" cy="7632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2850" lIns="22850" spcFirstLastPara="1" rIns="22850" wrap="square" tIns="228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en-US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en-US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Provide Any clarification</a:t>
              </a:r>
              <a:endPara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7" name="Google Shape;177;p10"/>
            <p:cNvSpPr/>
            <p:nvPr/>
          </p:nvSpPr>
          <p:spPr>
            <a:xfrm rot="8100000">
              <a:off x="3508485" y="2063518"/>
              <a:ext cx="268783" cy="364294"/>
            </a:xfrm>
            <a:prstGeom prst="rightArrow">
              <a:avLst>
                <a:gd fmla="val 60000" name="adj1"/>
                <a:gd fmla="val 50000" name="adj2"/>
              </a:avLst>
            </a:prstGeom>
            <a:gradFill>
              <a:gsLst>
                <a:gs pos="0">
                  <a:srgbClr val="CDEEFF"/>
                </a:gs>
                <a:gs pos="35000">
                  <a:srgbClr val="DAF3FF"/>
                </a:gs>
                <a:gs pos="100000">
                  <a:srgbClr val="EFF9FF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0000">
                <a:srgbClr val="000000">
                  <a:alpha val="3647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8" name="Google Shape;178;p10"/>
            <p:cNvSpPr txBox="1"/>
            <p:nvPr/>
          </p:nvSpPr>
          <p:spPr>
            <a:xfrm rot="-2700000">
              <a:off x="3577311" y="2107868"/>
              <a:ext cx="188148" cy="21857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9" name="Google Shape;179;p10"/>
            <p:cNvSpPr/>
            <p:nvPr/>
          </p:nvSpPr>
          <p:spPr>
            <a:xfrm>
              <a:off x="2333621" y="2291323"/>
              <a:ext cx="1447807" cy="1079389"/>
            </a:xfrm>
            <a:prstGeom prst="ellipse">
              <a:avLst/>
            </a:prstGeom>
            <a:gradFill>
              <a:gsLst>
                <a:gs pos="0">
                  <a:srgbClr val="BABABA"/>
                </a:gs>
                <a:gs pos="35000">
                  <a:srgbClr val="CFCFCF"/>
                </a:gs>
                <a:gs pos="100000">
                  <a:srgbClr val="EDEDED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0000">
                <a:srgbClr val="000000">
                  <a:alpha val="3647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0" name="Google Shape;180;p10"/>
            <p:cNvSpPr txBox="1"/>
            <p:nvPr/>
          </p:nvSpPr>
          <p:spPr>
            <a:xfrm>
              <a:off x="2545647" y="2449396"/>
              <a:ext cx="1023755" cy="7632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2850" lIns="22850" spcFirstLastPara="1" rIns="22850" wrap="square" tIns="228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en-US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Discuss plans for upcoming year</a:t>
              </a:r>
              <a:endPara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1" name="Google Shape;181;p10"/>
            <p:cNvSpPr/>
            <p:nvPr/>
          </p:nvSpPr>
          <p:spPr>
            <a:xfrm rot="-8100000">
              <a:off x="2346674" y="2072412"/>
              <a:ext cx="268783" cy="364294"/>
            </a:xfrm>
            <a:prstGeom prst="rightArrow">
              <a:avLst>
                <a:gd fmla="val 60000" name="adj1"/>
                <a:gd fmla="val 50000" name="adj2"/>
              </a:avLst>
            </a:prstGeom>
            <a:gradFill>
              <a:gsLst>
                <a:gs pos="0">
                  <a:srgbClr val="BABABA"/>
                </a:gs>
                <a:gs pos="35000">
                  <a:srgbClr val="CFCFCF"/>
                </a:gs>
                <a:gs pos="100000">
                  <a:srgbClr val="EDEDED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0000">
                <a:srgbClr val="000000">
                  <a:alpha val="3647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2" name="Google Shape;182;p10"/>
            <p:cNvSpPr txBox="1"/>
            <p:nvPr/>
          </p:nvSpPr>
          <p:spPr>
            <a:xfrm rot="2700000">
              <a:off x="2415500" y="2173780"/>
              <a:ext cx="188148" cy="21857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3" name="Google Shape;183;p10"/>
            <p:cNvSpPr/>
            <p:nvPr/>
          </p:nvSpPr>
          <p:spPr>
            <a:xfrm>
              <a:off x="1259584" y="1146230"/>
              <a:ext cx="1305694" cy="1079389"/>
            </a:xfrm>
            <a:prstGeom prst="ellipse">
              <a:avLst/>
            </a:prstGeom>
            <a:gradFill>
              <a:gsLst>
                <a:gs pos="0">
                  <a:srgbClr val="FFC0D3"/>
                </a:gs>
                <a:gs pos="35000">
                  <a:srgbClr val="FFD4E0"/>
                </a:gs>
                <a:gs pos="100000">
                  <a:srgbClr val="FFEBF2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0000">
                <a:srgbClr val="000000">
                  <a:alpha val="3647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" name="Google Shape;184;p10"/>
            <p:cNvSpPr txBox="1"/>
            <p:nvPr/>
          </p:nvSpPr>
          <p:spPr>
            <a:xfrm>
              <a:off x="1450798" y="1304303"/>
              <a:ext cx="923266" cy="7632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2850" lIns="22850" spcFirstLastPara="1" rIns="22850" wrap="square" tIns="228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en-US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Request feedback</a:t>
              </a:r>
              <a:endPara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" name="Google Shape;185;p10"/>
            <p:cNvSpPr/>
            <p:nvPr/>
          </p:nvSpPr>
          <p:spPr>
            <a:xfrm rot="-2700000">
              <a:off x="2338310" y="935928"/>
              <a:ext cx="283941" cy="364294"/>
            </a:xfrm>
            <a:prstGeom prst="rightArrow">
              <a:avLst>
                <a:gd fmla="val 60000" name="adj1"/>
                <a:gd fmla="val 50000" name="adj2"/>
              </a:avLst>
            </a:prstGeom>
            <a:gradFill>
              <a:gsLst>
                <a:gs pos="0">
                  <a:srgbClr val="FFC0D3"/>
                </a:gs>
                <a:gs pos="35000">
                  <a:srgbClr val="FFD4E0"/>
                </a:gs>
                <a:gs pos="100000">
                  <a:srgbClr val="FFEBF2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0000">
                <a:srgbClr val="000000">
                  <a:alpha val="3647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" name="Google Shape;186;p10"/>
            <p:cNvSpPr txBox="1"/>
            <p:nvPr/>
          </p:nvSpPr>
          <p:spPr>
            <a:xfrm rot="-2700000">
              <a:off x="2350785" y="1038903"/>
              <a:ext cx="198759" cy="21857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1"/>
          <p:cNvSpPr txBox="1"/>
          <p:nvPr>
            <p:ph type="ctrTitle"/>
          </p:nvPr>
        </p:nvSpPr>
        <p:spPr>
          <a:xfrm>
            <a:off x="685800" y="2130427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br>
              <a:rPr lang="en-US" cap="none"/>
            </a:br>
            <a:r>
              <a:rPr lang="en-US" cap="none"/>
              <a:t>   Questions and Input?</a:t>
            </a:r>
            <a:endParaRPr/>
          </a:p>
        </p:txBody>
      </p:sp>
      <p:sp>
        <p:nvSpPr>
          <p:cNvPr id="192" name="Google Shape;192;p11"/>
          <p:cNvSpPr txBox="1"/>
          <p:nvPr>
            <p:ph idx="1" type="subTitle"/>
          </p:nvPr>
        </p:nvSpPr>
        <p:spPr>
          <a:xfrm>
            <a:off x="2516325" y="4599725"/>
            <a:ext cx="46293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7500" lnSpcReduction="2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341"/>
              </a:spcBef>
              <a:spcAft>
                <a:spcPts val="0"/>
              </a:spcAft>
              <a:buClr>
                <a:schemeClr val="dk1"/>
              </a:buClr>
              <a:buSzPct val="91401"/>
              <a:buFont typeface="Arial"/>
              <a:buNone/>
            </a:pPr>
            <a:r>
              <a:rPr lang="en-US"/>
              <a:t>Thank You for Stopping By!</a:t>
            </a:r>
            <a:endParaRPr/>
          </a:p>
        </p:txBody>
      </p:sp>
      <p:sp>
        <p:nvSpPr>
          <p:cNvPr id="193" name="Google Shape;193;p11"/>
          <p:cNvSpPr txBox="1"/>
          <p:nvPr/>
        </p:nvSpPr>
        <p:spPr>
          <a:xfrm>
            <a:off x="2838375" y="3629900"/>
            <a:ext cx="5264700" cy="105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b="0" i="0" lang="en-US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See </a:t>
            </a:r>
            <a:r>
              <a:rPr lang="en-US" sz="1900"/>
              <a:t>Erika Westlind or email ewestlind@509j.net</a:t>
            </a:r>
            <a:endParaRPr b="0" i="0" sz="1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/>
          <p:nvPr>
            <p:ph type="title"/>
          </p:nvPr>
        </p:nvSpPr>
        <p:spPr>
          <a:xfrm>
            <a:off x="1602581" y="1028700"/>
            <a:ext cx="6115050" cy="7429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Purpose of Today’s Meeting</a:t>
            </a:r>
            <a:endParaRPr/>
          </a:p>
        </p:txBody>
      </p:sp>
      <p:sp>
        <p:nvSpPr>
          <p:cNvPr id="91" name="Google Shape;91;p2"/>
          <p:cNvSpPr txBox="1"/>
          <p:nvPr>
            <p:ph idx="1" type="body"/>
          </p:nvPr>
        </p:nvSpPr>
        <p:spPr>
          <a:xfrm>
            <a:off x="1602581" y="2057400"/>
            <a:ext cx="6115050" cy="3371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r>
              <a:t/>
            </a:r>
            <a:endParaRPr sz="2700"/>
          </a:p>
          <a:p>
            <a:pPr indent="0" lvl="0" marL="0" rtl="0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/>
              <a:t>Provide information about our school’s Title I-A program for parents of students participating in the program  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"/>
          <p:cNvSpPr txBox="1"/>
          <p:nvPr>
            <p:ph type="title"/>
          </p:nvPr>
        </p:nvSpPr>
        <p:spPr>
          <a:xfrm>
            <a:off x="1514406" y="280550"/>
            <a:ext cx="6115200" cy="74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Update on School’s Progress</a:t>
            </a:r>
            <a:endParaRPr/>
          </a:p>
        </p:txBody>
      </p:sp>
      <p:pic>
        <p:nvPicPr>
          <p:cNvPr id="98" name="Google Shape;98;p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07338" y="1023638"/>
            <a:ext cx="7400925" cy="5553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"/>
          <p:cNvSpPr txBox="1"/>
          <p:nvPr>
            <p:ph type="title"/>
          </p:nvPr>
        </p:nvSpPr>
        <p:spPr>
          <a:xfrm>
            <a:off x="1602581" y="1028700"/>
            <a:ext cx="6115050" cy="7429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Title I-A Program</a:t>
            </a:r>
            <a:endParaRPr/>
          </a:p>
        </p:txBody>
      </p:sp>
      <p:sp>
        <p:nvSpPr>
          <p:cNvPr id="104" name="Google Shape;104;p4"/>
          <p:cNvSpPr txBox="1"/>
          <p:nvPr>
            <p:ph idx="1" type="body"/>
          </p:nvPr>
        </p:nvSpPr>
        <p:spPr>
          <a:xfrm>
            <a:off x="1485900" y="2057401"/>
            <a:ext cx="6172200" cy="33980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7175" lvl="0" marL="257175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What is “Title I-A”?</a:t>
            </a:r>
            <a:endParaRPr/>
          </a:p>
          <a:p>
            <a:pPr indent="-214312" lvl="1" marL="557213" rtl="0" algn="l">
              <a:lnSpc>
                <a:spcPct val="90000"/>
              </a:lnSpc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–"/>
            </a:pPr>
            <a:r>
              <a:rPr lang="en-US"/>
              <a:t>Title I-A is United States Government’s largest education assistance program for schools.</a:t>
            </a:r>
            <a:endParaRPr/>
          </a:p>
          <a:p>
            <a:pPr indent="-214312" lvl="1" marL="557213" rtl="0" algn="l">
              <a:lnSpc>
                <a:spcPct val="90000"/>
              </a:lnSpc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–"/>
            </a:pPr>
            <a:r>
              <a:rPr lang="en-US"/>
              <a:t>Funds are used to provide programs to help children who are struggling in reading and math.</a:t>
            </a:r>
            <a:endParaRPr/>
          </a:p>
          <a:p>
            <a:pPr indent="-214312" lvl="1" marL="557213" rtl="0" algn="l">
              <a:lnSpc>
                <a:spcPct val="90000"/>
              </a:lnSpc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–"/>
            </a:pPr>
            <a:r>
              <a:rPr lang="en-US"/>
              <a:t>Extra help (in addition to what they learn during math and reading time in the classroom)</a:t>
            </a:r>
            <a:endParaRPr/>
          </a:p>
          <a:p>
            <a:pPr indent="-214312" lvl="1" marL="557213" rtl="0" algn="l">
              <a:lnSpc>
                <a:spcPct val="90000"/>
              </a:lnSpc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–"/>
            </a:pPr>
            <a:r>
              <a:rPr lang="en-US"/>
              <a:t>Funding provided under ESEA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"/>
          <p:cNvSpPr txBox="1"/>
          <p:nvPr>
            <p:ph type="title"/>
          </p:nvPr>
        </p:nvSpPr>
        <p:spPr>
          <a:xfrm>
            <a:off x="1602581" y="1028700"/>
            <a:ext cx="6115050" cy="7429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Title I-A Program Components</a:t>
            </a:r>
            <a:endParaRPr/>
          </a:p>
        </p:txBody>
      </p:sp>
      <p:grpSp>
        <p:nvGrpSpPr>
          <p:cNvPr id="111" name="Google Shape;111;p5"/>
          <p:cNvGrpSpPr/>
          <p:nvPr/>
        </p:nvGrpSpPr>
        <p:grpSpPr>
          <a:xfrm>
            <a:off x="2591794" y="1672161"/>
            <a:ext cx="4388053" cy="3627978"/>
            <a:chOff x="934444" y="-42339"/>
            <a:chExt cx="4388053" cy="3627978"/>
          </a:xfrm>
        </p:grpSpPr>
        <p:sp>
          <p:nvSpPr>
            <p:cNvPr id="112" name="Google Shape;112;p5"/>
            <p:cNvSpPr/>
            <p:nvPr/>
          </p:nvSpPr>
          <p:spPr>
            <a:xfrm>
              <a:off x="2049899" y="-42339"/>
              <a:ext cx="1842516" cy="2153606"/>
            </a:xfrm>
            <a:prstGeom prst="ellipse">
              <a:avLst/>
            </a:prstGeom>
            <a:solidFill>
              <a:srgbClr val="FFC000"/>
            </a:solidFill>
            <a:ln cap="flat" cmpd="sng" w="25400">
              <a:solidFill>
                <a:srgbClr val="97CCF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" name="Google Shape;113;p5"/>
            <p:cNvSpPr txBox="1"/>
            <p:nvPr/>
          </p:nvSpPr>
          <p:spPr>
            <a:xfrm>
              <a:off x="2262497" y="247568"/>
              <a:ext cx="1417320" cy="6833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b="0" i="0" lang="en-US" sz="2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Design of Program</a:t>
              </a:r>
              <a:endPara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" name="Google Shape;114;p5"/>
            <p:cNvSpPr/>
            <p:nvPr/>
          </p:nvSpPr>
          <p:spPr>
            <a:xfrm>
              <a:off x="2611456" y="1023367"/>
              <a:ext cx="2711041" cy="1624583"/>
            </a:xfrm>
            <a:prstGeom prst="ellipse">
              <a:avLst/>
            </a:prstGeom>
            <a:solidFill>
              <a:srgbClr val="FEC1DF"/>
            </a:solidFill>
            <a:ln cap="flat" cmpd="sng" w="25400">
              <a:solidFill>
                <a:srgbClr val="FFC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" name="Google Shape;115;p5"/>
            <p:cNvSpPr txBox="1"/>
            <p:nvPr/>
          </p:nvSpPr>
          <p:spPr>
            <a:xfrm>
              <a:off x="3501672" y="930925"/>
              <a:ext cx="1629600" cy="1249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b="0" i="0" lang="en-US" sz="2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Assessments &amp; Monitoring</a:t>
              </a:r>
              <a:endPara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" name="Google Shape;116;p5"/>
            <p:cNvSpPr/>
            <p:nvPr/>
          </p:nvSpPr>
          <p:spPr>
            <a:xfrm>
              <a:off x="2049899" y="1743123"/>
              <a:ext cx="1842516" cy="1842516"/>
            </a:xfrm>
            <a:prstGeom prst="ellipse">
              <a:avLst/>
            </a:prstGeom>
            <a:solidFill>
              <a:srgbClr val="9CC8FF"/>
            </a:solidFill>
            <a:ln cap="flat" cmpd="sng" w="25400">
              <a:solidFill>
                <a:srgbClr val="97CCF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" name="Google Shape;117;p5"/>
            <p:cNvSpPr txBox="1"/>
            <p:nvPr/>
          </p:nvSpPr>
          <p:spPr>
            <a:xfrm>
              <a:off x="2149401" y="2464151"/>
              <a:ext cx="1706700" cy="683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00"/>
                <a:buFont typeface="Arial"/>
                <a:buNone/>
              </a:pPr>
              <a:r>
                <a:rPr b="0" i="0" lang="en-US" sz="21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Parent Involvement</a:t>
              </a:r>
              <a:endPara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" name="Google Shape;118;p5"/>
            <p:cNvSpPr/>
            <p:nvPr/>
          </p:nvSpPr>
          <p:spPr>
            <a:xfrm>
              <a:off x="934444" y="1128151"/>
              <a:ext cx="2365569" cy="1510273"/>
            </a:xfrm>
            <a:prstGeom prst="ellipse">
              <a:avLst/>
            </a:prstGeom>
            <a:solidFill>
              <a:srgbClr val="FFFF00"/>
            </a:solidFill>
            <a:ln cap="flat" cmpd="sng" w="25400">
              <a:solidFill>
                <a:srgbClr val="97CCF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" name="Google Shape;119;p5"/>
            <p:cNvSpPr txBox="1"/>
            <p:nvPr/>
          </p:nvSpPr>
          <p:spPr>
            <a:xfrm>
              <a:off x="1116411" y="1302413"/>
              <a:ext cx="909834" cy="116174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just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00"/>
                <a:buFont typeface="Arial"/>
                <a:buNone/>
              </a:pPr>
              <a:r>
                <a:rPr b="0" i="0" lang="en-US" sz="21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Annual Review</a:t>
              </a:r>
              <a:endPara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"/>
          <p:cNvSpPr txBox="1"/>
          <p:nvPr>
            <p:ph type="title"/>
          </p:nvPr>
        </p:nvSpPr>
        <p:spPr>
          <a:xfrm>
            <a:off x="1602581" y="1028700"/>
            <a:ext cx="6115050" cy="7429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Design of our Program</a:t>
            </a:r>
            <a:endParaRPr/>
          </a:p>
        </p:txBody>
      </p:sp>
      <p:sp>
        <p:nvSpPr>
          <p:cNvPr id="126" name="Google Shape;126;p6"/>
          <p:cNvSpPr txBox="1"/>
          <p:nvPr>
            <p:ph idx="1" type="body"/>
          </p:nvPr>
        </p:nvSpPr>
        <p:spPr>
          <a:xfrm>
            <a:off x="1602575" y="1771650"/>
            <a:ext cx="6114900" cy="41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7500" lnSpcReduction="2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/>
          </a:p>
          <a:p>
            <a:pPr indent="-257219" lvl="0" marL="257175" rtl="0" algn="l">
              <a:lnSpc>
                <a:spcPct val="90000"/>
              </a:lnSpc>
              <a:spcBef>
                <a:spcPts val="444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988"/>
              <a:t>Schoolwide Program</a:t>
            </a:r>
            <a:endParaRPr sz="2988"/>
          </a:p>
          <a:p>
            <a:pPr indent="-183402" lvl="2" marL="857250" rtl="0" algn="l">
              <a:lnSpc>
                <a:spcPct val="90000"/>
              </a:lnSpc>
              <a:spcBef>
                <a:spcPts val="333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i="1" lang="en-US" sz="2388"/>
              <a:t>Schoolwide – all students</a:t>
            </a:r>
            <a:endParaRPr sz="2388"/>
          </a:p>
          <a:p>
            <a:pPr indent="0" lvl="0" marL="857250" rtl="0" algn="l">
              <a:lnSpc>
                <a:spcPct val="90000"/>
              </a:lnSpc>
              <a:spcBef>
                <a:spcPts val="333"/>
              </a:spcBef>
              <a:spcAft>
                <a:spcPts val="0"/>
              </a:spcAft>
              <a:buSzPct val="103639"/>
              <a:buNone/>
            </a:pPr>
            <a:r>
              <a:t/>
            </a:r>
            <a:endParaRPr sz="2988"/>
          </a:p>
          <a:p>
            <a:pPr indent="0" lvl="0" marL="257175" rtl="0" algn="l">
              <a:lnSpc>
                <a:spcPct val="90000"/>
              </a:lnSpc>
              <a:spcBef>
                <a:spcPts val="444"/>
              </a:spcBef>
              <a:spcAft>
                <a:spcPts val="0"/>
              </a:spcAft>
              <a:buSzPct val="103639"/>
              <a:buNone/>
            </a:pPr>
            <a:r>
              <a:rPr lang="en-US" sz="2988"/>
              <a:t>Curriculum Utilized:  K-5</a:t>
            </a:r>
            <a:endParaRPr sz="2988"/>
          </a:p>
          <a:p>
            <a:pPr indent="0" lvl="0" marL="257175" rtl="0" algn="l">
              <a:lnSpc>
                <a:spcPct val="90000"/>
              </a:lnSpc>
              <a:spcBef>
                <a:spcPts val="444"/>
              </a:spcBef>
              <a:spcAft>
                <a:spcPts val="0"/>
              </a:spcAft>
              <a:buSzPct val="103639"/>
              <a:buNone/>
            </a:pPr>
            <a:r>
              <a:t/>
            </a:r>
            <a:endParaRPr sz="2988"/>
          </a:p>
          <a:p>
            <a:pPr indent="-199803" lvl="2" marL="857250" rtl="0" algn="l">
              <a:lnSpc>
                <a:spcPct val="90000"/>
              </a:lnSpc>
              <a:spcBef>
                <a:spcPts val="333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722"/>
              <a:t>Benchmark Advanced </a:t>
            </a:r>
            <a:endParaRPr sz="2722"/>
          </a:p>
          <a:p>
            <a:pPr indent="-199803" lvl="2" marL="857250" rtl="0" algn="l">
              <a:lnSpc>
                <a:spcPct val="90000"/>
              </a:lnSpc>
              <a:spcBef>
                <a:spcPts val="333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722"/>
              <a:t>HMH Into Math </a:t>
            </a:r>
            <a:endParaRPr sz="2722"/>
          </a:p>
          <a:p>
            <a:pPr indent="0" lvl="0" marL="0" rtl="0" algn="l">
              <a:lnSpc>
                <a:spcPct val="90000"/>
              </a:lnSpc>
              <a:spcBef>
                <a:spcPts val="333"/>
              </a:spcBef>
              <a:spcAft>
                <a:spcPts val="0"/>
              </a:spcAft>
              <a:buSzPct val="113768"/>
              <a:buNone/>
            </a:pPr>
            <a:r>
              <a:t/>
            </a:r>
            <a:endParaRPr sz="2722"/>
          </a:p>
          <a:p>
            <a:pPr indent="0" lvl="0" marL="0" rtl="0" algn="l">
              <a:lnSpc>
                <a:spcPct val="90000"/>
              </a:lnSpc>
              <a:spcBef>
                <a:spcPts val="333"/>
              </a:spcBef>
              <a:spcAft>
                <a:spcPts val="0"/>
              </a:spcAft>
              <a:buSzPct val="113768"/>
              <a:buNone/>
            </a:pPr>
            <a:r>
              <a:rPr lang="en-US" sz="2722"/>
              <a:t>Curriculum Utilized 6-8:</a:t>
            </a:r>
            <a:endParaRPr sz="2722"/>
          </a:p>
          <a:p>
            <a:pPr indent="0" lvl="0" marL="0" rtl="0" algn="l">
              <a:lnSpc>
                <a:spcPct val="90000"/>
              </a:lnSpc>
              <a:spcBef>
                <a:spcPts val="333"/>
              </a:spcBef>
              <a:spcAft>
                <a:spcPts val="0"/>
              </a:spcAft>
              <a:buSzPct val="113768"/>
              <a:buNone/>
            </a:pPr>
            <a:r>
              <a:t/>
            </a:r>
            <a:endParaRPr sz="2722"/>
          </a:p>
          <a:p>
            <a:pPr indent="-362680" lvl="0" marL="914400" rtl="0" algn="l">
              <a:lnSpc>
                <a:spcPct val="90000"/>
              </a:lnSpc>
              <a:spcBef>
                <a:spcPts val="333"/>
              </a:spcBef>
              <a:spcAft>
                <a:spcPts val="0"/>
              </a:spcAft>
              <a:buSzPct val="100000"/>
              <a:buChar char="•"/>
            </a:pPr>
            <a:r>
              <a:rPr lang="en-US" sz="2722"/>
              <a:t>Amplify</a:t>
            </a:r>
            <a:endParaRPr sz="2722"/>
          </a:p>
          <a:p>
            <a:pPr indent="-362680" lvl="0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sz="2722"/>
              <a:t>Ed Gems</a:t>
            </a:r>
            <a:endParaRPr sz="2722"/>
          </a:p>
          <a:p>
            <a:pPr indent="0" lvl="0" marL="857250" rtl="0" algn="l">
              <a:lnSpc>
                <a:spcPct val="90000"/>
              </a:lnSpc>
              <a:spcBef>
                <a:spcPts val="333"/>
              </a:spcBef>
              <a:spcAft>
                <a:spcPts val="0"/>
              </a:spcAft>
              <a:buSzPct val="113310"/>
              <a:buNone/>
            </a:pPr>
            <a:r>
              <a:t/>
            </a:r>
            <a:endParaRPr sz="2733"/>
          </a:p>
          <a:p>
            <a:pPr indent="-116204" lvl="0" marL="257175" rtl="0" algn="l">
              <a:lnSpc>
                <a:spcPct val="100000"/>
              </a:lnSpc>
              <a:spcBef>
                <a:spcPts val="444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7"/>
          <p:cNvSpPr txBox="1"/>
          <p:nvPr>
            <p:ph type="title"/>
          </p:nvPr>
        </p:nvSpPr>
        <p:spPr>
          <a:xfrm>
            <a:off x="1602581" y="1028700"/>
            <a:ext cx="6115050" cy="7429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Assessments &amp; Monitoring</a:t>
            </a:r>
            <a:endParaRPr/>
          </a:p>
        </p:txBody>
      </p:sp>
      <p:sp>
        <p:nvSpPr>
          <p:cNvPr id="133" name="Google Shape;133;p7"/>
          <p:cNvSpPr txBox="1"/>
          <p:nvPr>
            <p:ph idx="1" type="body"/>
          </p:nvPr>
        </p:nvSpPr>
        <p:spPr>
          <a:xfrm>
            <a:off x="569675" y="1910200"/>
            <a:ext cx="8693700" cy="41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89865" lvl="0" marL="25717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4BC4C"/>
              </a:buClr>
              <a:buSzPts val="1340"/>
              <a:buFont typeface="Noto Sans Symbols"/>
              <a:buChar char="•"/>
            </a:pPr>
            <a:r>
              <a:rPr lang="en-US" sz="2500">
                <a:latin typeface="Questrial"/>
                <a:ea typeface="Questrial"/>
                <a:cs typeface="Questrial"/>
                <a:sym typeface="Questrial"/>
              </a:rPr>
              <a:t>Assessments our school uses:</a:t>
            </a:r>
            <a:endParaRPr sz="2500">
              <a:latin typeface="Questrial"/>
              <a:ea typeface="Questrial"/>
              <a:cs typeface="Questrial"/>
              <a:sym typeface="Questrial"/>
            </a:endParaRPr>
          </a:p>
          <a:p>
            <a:pPr indent="-171132" lvl="1" marL="557212" rtl="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rgbClr val="79B5B0"/>
              </a:buClr>
              <a:buSzPts val="1420"/>
              <a:buFont typeface="Noto Sans Symbols"/>
              <a:buChar char="–"/>
            </a:pPr>
            <a:r>
              <a:rPr lang="en-US" sz="2200">
                <a:latin typeface="Questrial"/>
                <a:ea typeface="Questrial"/>
                <a:cs typeface="Questrial"/>
                <a:sym typeface="Questrial"/>
              </a:rPr>
              <a:t>SMARTER Balanced, Dibels Reading/Math, MAP Growth, and  in-program check points</a:t>
            </a:r>
            <a:endParaRPr sz="2200">
              <a:latin typeface="Questrial"/>
              <a:ea typeface="Questrial"/>
              <a:cs typeface="Questrial"/>
              <a:sym typeface="Questrial"/>
            </a:endParaRPr>
          </a:p>
          <a:p>
            <a:pPr indent="-170180" lvl="0" marL="742950" rtl="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 sz="2200">
              <a:latin typeface="Questrial"/>
              <a:ea typeface="Questrial"/>
              <a:cs typeface="Questrial"/>
              <a:sym typeface="Questrial"/>
            </a:endParaRPr>
          </a:p>
          <a:p>
            <a:pPr indent="-189865" lvl="0" marL="257175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B4BC4C"/>
              </a:buClr>
              <a:buSzPts val="1340"/>
              <a:buFont typeface="Noto Sans Symbols"/>
              <a:buChar char="•"/>
            </a:pPr>
            <a:r>
              <a:rPr lang="en-US" sz="2500">
                <a:latin typeface="Questrial"/>
                <a:ea typeface="Questrial"/>
                <a:cs typeface="Questrial"/>
                <a:sym typeface="Questrial"/>
              </a:rPr>
              <a:t>Notification of your child’s assessment results</a:t>
            </a:r>
            <a:endParaRPr sz="2500">
              <a:latin typeface="Questrial"/>
              <a:ea typeface="Questrial"/>
              <a:cs typeface="Questrial"/>
              <a:sym typeface="Questrial"/>
            </a:endParaRPr>
          </a:p>
          <a:p>
            <a:pPr indent="-171132" lvl="1" marL="557212" rtl="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rgbClr val="79B5B0"/>
              </a:buClr>
              <a:buSzPts val="1420"/>
              <a:buFont typeface="Noto Sans Symbols"/>
              <a:buChar char="–"/>
            </a:pPr>
            <a:r>
              <a:rPr lang="en-US" sz="2200">
                <a:latin typeface="Questrial"/>
                <a:ea typeface="Questrial"/>
                <a:cs typeface="Questrial"/>
                <a:sym typeface="Questrial"/>
              </a:rPr>
              <a:t>SMARTER Balanced: reports sent home</a:t>
            </a:r>
            <a:endParaRPr sz="2200">
              <a:latin typeface="Questrial"/>
              <a:ea typeface="Questrial"/>
              <a:cs typeface="Questrial"/>
              <a:sym typeface="Questrial"/>
            </a:endParaRPr>
          </a:p>
          <a:p>
            <a:pPr indent="-171132" lvl="1" marL="557212" rtl="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rgbClr val="79B5B0"/>
              </a:buClr>
              <a:buSzPts val="1420"/>
              <a:buFont typeface="Noto Sans Symbols"/>
              <a:buChar char="–"/>
            </a:pPr>
            <a:r>
              <a:rPr lang="en-US" sz="2200">
                <a:latin typeface="Questrial"/>
                <a:ea typeface="Questrial"/>
                <a:cs typeface="Questrial"/>
                <a:sym typeface="Questrial"/>
              </a:rPr>
              <a:t>Dibels Reading/Math &amp; in-program check points: distributed at conferences</a:t>
            </a:r>
            <a:endParaRPr sz="2200">
              <a:latin typeface="Questrial"/>
              <a:ea typeface="Questrial"/>
              <a:cs typeface="Questrial"/>
              <a:sym typeface="Questrial"/>
            </a:endParaRPr>
          </a:p>
          <a:p>
            <a:pPr indent="-170180" lvl="0" marL="742950" rtl="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 sz="2200">
              <a:latin typeface="Questrial"/>
              <a:ea typeface="Questrial"/>
              <a:cs typeface="Questrial"/>
              <a:sym typeface="Questrial"/>
            </a:endParaRPr>
          </a:p>
          <a:p>
            <a:pPr indent="-514985" lvl="0" marL="77216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B4BC4C"/>
              </a:buClr>
              <a:buSzPts val="1340"/>
              <a:buFont typeface="Noto Sans Symbols"/>
              <a:buChar char="•"/>
            </a:pPr>
            <a:r>
              <a:rPr lang="en-US" sz="2500">
                <a:latin typeface="Questrial"/>
                <a:ea typeface="Questrial"/>
                <a:cs typeface="Questrial"/>
                <a:sym typeface="Questrial"/>
              </a:rPr>
              <a:t>Progress monitoring process</a:t>
            </a:r>
            <a:endParaRPr sz="2500">
              <a:latin typeface="Questrial"/>
              <a:ea typeface="Questrial"/>
              <a:cs typeface="Questrial"/>
              <a:sym typeface="Questrial"/>
            </a:endParaRPr>
          </a:p>
          <a:p>
            <a:pPr indent="-250825" lvl="0" marL="257175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700"/>
              <a:buChar char="•"/>
            </a:pPr>
            <a:r>
              <a:t/>
            </a:r>
            <a:endParaRPr sz="17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8"/>
          <p:cNvSpPr txBox="1"/>
          <p:nvPr>
            <p:ph type="title"/>
          </p:nvPr>
        </p:nvSpPr>
        <p:spPr>
          <a:xfrm>
            <a:off x="1602581" y="409576"/>
            <a:ext cx="611505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Parent’s Rights under ESEA</a:t>
            </a:r>
            <a:endParaRPr/>
          </a:p>
        </p:txBody>
      </p:sp>
      <p:grpSp>
        <p:nvGrpSpPr>
          <p:cNvPr id="140" name="Google Shape;140;p8"/>
          <p:cNvGrpSpPr/>
          <p:nvPr/>
        </p:nvGrpSpPr>
        <p:grpSpPr>
          <a:xfrm>
            <a:off x="1485900" y="2057400"/>
            <a:ext cx="7552571" cy="3754591"/>
            <a:chOff x="0" y="0"/>
            <a:chExt cx="6457949" cy="3398127"/>
          </a:xfrm>
        </p:grpSpPr>
        <p:sp>
          <p:nvSpPr>
            <p:cNvPr id="141" name="Google Shape;141;p8"/>
            <p:cNvSpPr/>
            <p:nvPr/>
          </p:nvSpPr>
          <p:spPr>
            <a:xfrm>
              <a:off x="0" y="1019413"/>
              <a:ext cx="6457949" cy="1359217"/>
            </a:xfrm>
            <a:prstGeom prst="notchedRightArrow">
              <a:avLst>
                <a:gd fmla="val 50000" name="adj1"/>
                <a:gd fmla="val 50000" name="adj2"/>
              </a:avLst>
            </a:prstGeom>
            <a:solidFill>
              <a:srgbClr val="CACAC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" name="Google Shape;142;p8"/>
            <p:cNvSpPr/>
            <p:nvPr/>
          </p:nvSpPr>
          <p:spPr>
            <a:xfrm>
              <a:off x="2094" y="0"/>
              <a:ext cx="1087088" cy="135921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" name="Google Shape;143;p8"/>
            <p:cNvSpPr txBox="1"/>
            <p:nvPr/>
          </p:nvSpPr>
          <p:spPr>
            <a:xfrm>
              <a:off x="2094" y="0"/>
              <a:ext cx="1087088" cy="135921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113775" lIns="113775" spcFirstLastPara="1" rIns="113775" wrap="square" tIns="1137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b="0" i="0" lang="en-US" sz="16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Right to request teacher qualifications</a:t>
              </a:r>
              <a:endPara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" name="Google Shape;144;p8"/>
            <p:cNvSpPr/>
            <p:nvPr/>
          </p:nvSpPr>
          <p:spPr>
            <a:xfrm>
              <a:off x="375736" y="1529119"/>
              <a:ext cx="339804" cy="339804"/>
            </a:xfrm>
            <a:prstGeom prst="ellipse">
              <a:avLst/>
            </a:prstGeom>
            <a:solidFill>
              <a:srgbClr val="97CCFE"/>
            </a:solidFill>
            <a:ln cap="flat" cmpd="sng" w="25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" name="Google Shape;145;p8"/>
            <p:cNvSpPr/>
            <p:nvPr/>
          </p:nvSpPr>
          <p:spPr>
            <a:xfrm>
              <a:off x="1126360" y="2038826"/>
              <a:ext cx="1068217" cy="135921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" name="Google Shape;146;p8"/>
            <p:cNvSpPr txBox="1"/>
            <p:nvPr/>
          </p:nvSpPr>
          <p:spPr>
            <a:xfrm>
              <a:off x="1126360" y="2038826"/>
              <a:ext cx="1068217" cy="135921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9550" lIns="99550" spcFirstLastPara="1" rIns="99550" wrap="square" tIns="995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0" i="0" lang="en-US" sz="1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Request opportunities to meet regularly with staff for parent involvement</a:t>
              </a:r>
              <a:endPara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" name="Google Shape;147;p8"/>
            <p:cNvSpPr/>
            <p:nvPr/>
          </p:nvSpPr>
          <p:spPr>
            <a:xfrm>
              <a:off x="1490566" y="1529119"/>
              <a:ext cx="339804" cy="339804"/>
            </a:xfrm>
            <a:prstGeom prst="ellipse">
              <a:avLst/>
            </a:prstGeom>
            <a:solidFill>
              <a:srgbClr val="97CCFE"/>
            </a:solidFill>
            <a:ln cap="flat" cmpd="sng" w="25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" name="Google Shape;148;p8"/>
            <p:cNvSpPr/>
            <p:nvPr/>
          </p:nvSpPr>
          <p:spPr>
            <a:xfrm>
              <a:off x="2231754" y="0"/>
              <a:ext cx="1207713" cy="135921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" name="Google Shape;149;p8"/>
            <p:cNvSpPr txBox="1"/>
            <p:nvPr/>
          </p:nvSpPr>
          <p:spPr>
            <a:xfrm>
              <a:off x="2231754" y="0"/>
              <a:ext cx="1207713" cy="135921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113775" lIns="113775" spcFirstLastPara="1" rIns="113775" wrap="square" tIns="1137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b="0" i="0" lang="en-US" sz="16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Participate in decisions affecting your child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0" name="Google Shape;150;p8"/>
            <p:cNvSpPr/>
            <p:nvPr/>
          </p:nvSpPr>
          <p:spPr>
            <a:xfrm>
              <a:off x="2665709" y="1529119"/>
              <a:ext cx="339804" cy="339804"/>
            </a:xfrm>
            <a:prstGeom prst="ellipse">
              <a:avLst/>
            </a:prstGeom>
            <a:solidFill>
              <a:srgbClr val="97CCFE"/>
            </a:solidFill>
            <a:ln cap="flat" cmpd="sng" w="25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1" name="Google Shape;151;p8"/>
            <p:cNvSpPr/>
            <p:nvPr/>
          </p:nvSpPr>
          <p:spPr>
            <a:xfrm>
              <a:off x="3476645" y="2038826"/>
              <a:ext cx="964618" cy="135921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2" name="Google Shape;152;p8"/>
            <p:cNvSpPr txBox="1"/>
            <p:nvPr/>
          </p:nvSpPr>
          <p:spPr>
            <a:xfrm>
              <a:off x="3476632" y="2038827"/>
              <a:ext cx="1331700" cy="1359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9550" lIns="99550" spcFirstLastPara="1" rIns="99550" wrap="square" tIns="995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0" i="0" lang="en-US" sz="1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Review school’s Title I-A plan and make suggestions</a:t>
              </a:r>
              <a:endPara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3" name="Google Shape;153;p8"/>
            <p:cNvSpPr/>
            <p:nvPr/>
          </p:nvSpPr>
          <p:spPr>
            <a:xfrm>
              <a:off x="3789052" y="1529119"/>
              <a:ext cx="339804" cy="339804"/>
            </a:xfrm>
            <a:prstGeom prst="ellipse">
              <a:avLst/>
            </a:prstGeom>
            <a:solidFill>
              <a:srgbClr val="97CCFE"/>
            </a:solidFill>
            <a:ln cap="flat" cmpd="sng" w="25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" name="Google Shape;154;p8"/>
            <p:cNvSpPr/>
            <p:nvPr/>
          </p:nvSpPr>
          <p:spPr>
            <a:xfrm>
              <a:off x="4478441" y="0"/>
              <a:ext cx="1331618" cy="135921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" name="Google Shape;155;p8"/>
            <p:cNvSpPr txBox="1"/>
            <p:nvPr/>
          </p:nvSpPr>
          <p:spPr>
            <a:xfrm>
              <a:off x="4478441" y="0"/>
              <a:ext cx="1331618" cy="135921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113775" lIns="113775" spcFirstLastPara="1" rIns="113775" wrap="square" tIns="1137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b="0" i="0" lang="en-US" sz="16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Participate in school activities</a:t>
              </a:r>
              <a:endPara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" name="Google Shape;156;p8"/>
            <p:cNvSpPr/>
            <p:nvPr/>
          </p:nvSpPr>
          <p:spPr>
            <a:xfrm>
              <a:off x="4974348" y="1529119"/>
              <a:ext cx="339804" cy="339804"/>
            </a:xfrm>
            <a:prstGeom prst="ellipse">
              <a:avLst/>
            </a:prstGeom>
            <a:solidFill>
              <a:srgbClr val="97CCFE"/>
            </a:solidFill>
            <a:ln cap="flat" cmpd="sng" w="25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9"/>
          <p:cNvSpPr txBox="1"/>
          <p:nvPr>
            <p:ph type="title"/>
          </p:nvPr>
        </p:nvSpPr>
        <p:spPr>
          <a:xfrm>
            <a:off x="1602581" y="1028700"/>
            <a:ext cx="6115050" cy="7429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51851"/>
              <a:buNone/>
            </a:pPr>
            <a:r>
              <a:rPr lang="en-US"/>
              <a:t>   Important Dates / Upcoming Events</a:t>
            </a:r>
            <a:endParaRPr/>
          </a:p>
        </p:txBody>
      </p:sp>
      <p:sp>
        <p:nvSpPr>
          <p:cNvPr id="163" name="Google Shape;163;p9"/>
          <p:cNvSpPr txBox="1"/>
          <p:nvPr>
            <p:ph idx="1" type="body"/>
          </p:nvPr>
        </p:nvSpPr>
        <p:spPr>
          <a:xfrm>
            <a:off x="2114550" y="1943101"/>
            <a:ext cx="5543550" cy="35123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7175" lvl="0" marL="25717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Literacy Nights</a:t>
            </a:r>
            <a:endParaRPr/>
          </a:p>
          <a:p>
            <a:pPr indent="-257175" lvl="0" marL="257175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Math Nights</a:t>
            </a:r>
            <a:endParaRPr/>
          </a:p>
          <a:p>
            <a:pPr indent="-257175" lvl="0" marL="257175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Parent/Teacher Conferences</a:t>
            </a:r>
            <a:endParaRPr/>
          </a:p>
          <a:p>
            <a:pPr indent="-257175" lvl="0" marL="257175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Advisory Council Meetings</a:t>
            </a:r>
            <a:endParaRPr/>
          </a:p>
          <a:p>
            <a:pPr indent="-257175" lvl="0" marL="257175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Other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1_simple">
  <a:themeElements>
    <a:clrScheme name="1_simple 2">
      <a:dk1>
        <a:srgbClr val="000000"/>
      </a:dk1>
      <a:lt1>
        <a:srgbClr val="99CCFF"/>
      </a:lt1>
      <a:dk2>
        <a:srgbClr val="1C1C1C"/>
      </a:dk2>
      <a:lt2>
        <a:srgbClr val="4D4D4D"/>
      </a:lt2>
      <a:accent1>
        <a:srgbClr val="CC0066"/>
      </a:accent1>
      <a:accent2>
        <a:srgbClr val="3366FF"/>
      </a:accent2>
      <a:accent3>
        <a:srgbClr val="CAE2FF"/>
      </a:accent3>
      <a:accent4>
        <a:srgbClr val="000000"/>
      </a:accent4>
      <a:accent5>
        <a:srgbClr val="E2AAB8"/>
      </a:accent5>
      <a:accent6>
        <a:srgbClr val="2D5CE7"/>
      </a:accent6>
      <a:hlink>
        <a:srgbClr val="FF0000"/>
      </a:hlink>
      <a:folHlink>
        <a:srgbClr val="FFFF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2017-12-13T14:57:58Z</dcterms:created>
  <dc:creator>PLUMB Lisa - ODE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0x0101002AF814BF92E778478ADCFE32F66D432D</vt:lpwstr>
  </property>
</Properties>
</file>