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8" r:id="rId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8A5"/>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A72EC32-8F65-4587-AF93-2AE9C3E7EF6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856064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72EC32-8F65-4587-AF93-2AE9C3E7EF6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385624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72EC32-8F65-4587-AF93-2AE9C3E7EF6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4020587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72EC32-8F65-4587-AF93-2AE9C3E7EF6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24841787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A72EC32-8F65-4587-AF93-2AE9C3E7EF60}" type="datetimeFigureOut">
              <a:rPr lang="en-US" smtClean="0"/>
              <a:t>8/20/2025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2622779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72EC32-8F65-4587-AF93-2AE9C3E7EF60}" type="datetimeFigureOut">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540072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72EC32-8F65-4587-AF93-2AE9C3E7EF60}" type="datetimeFigureOut">
              <a:rPr lang="en-US" smtClean="0"/>
              <a:t>8/20/2025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219240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72EC32-8F65-4587-AF93-2AE9C3E7EF60}" type="datetimeFigureOut">
              <a:rPr lang="en-US" smtClean="0"/>
              <a:t>8/20/2025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3261445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2EC32-8F65-4587-AF93-2AE9C3E7EF60}" type="datetimeFigureOut">
              <a:rPr lang="en-US" smtClean="0"/>
              <a:t>8/20/2025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677407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72EC32-8F65-4587-AF93-2AE9C3E7EF60}" type="datetimeFigureOut">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2365757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A72EC32-8F65-4587-AF93-2AE9C3E7EF60}" type="datetimeFigureOut">
              <a:rPr lang="en-US" smtClean="0"/>
              <a:t>8/20/2025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3EBC417-F283-48ED-95D5-46A6AC083385}" type="slidenum">
              <a:rPr lang="en-US" smtClean="0"/>
              <a:t>‹#›</a:t>
            </a:fld>
            <a:endParaRPr lang="en-US"/>
          </a:p>
        </p:txBody>
      </p:sp>
    </p:spTree>
    <p:extLst>
      <p:ext uri="{BB962C8B-B14F-4D97-AF65-F5344CB8AC3E}">
        <p14:creationId xmlns:p14="http://schemas.microsoft.com/office/powerpoint/2010/main" val="4202702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2EC32-8F65-4587-AF93-2AE9C3E7EF60}" type="datetimeFigureOut">
              <a:rPr lang="en-US" smtClean="0"/>
              <a:t>8/20/2025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BC417-F283-48ED-95D5-46A6AC083385}" type="slidenum">
              <a:rPr lang="en-US" smtClean="0"/>
              <a:t>‹#›</a:t>
            </a:fld>
            <a:endParaRPr lang="en-US"/>
          </a:p>
        </p:txBody>
      </p:sp>
    </p:spTree>
    <p:extLst>
      <p:ext uri="{BB962C8B-B14F-4D97-AF65-F5344CB8AC3E}">
        <p14:creationId xmlns:p14="http://schemas.microsoft.com/office/powerpoint/2010/main" val="4282287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a:xfrm>
            <a:off x="373649" y="123340"/>
            <a:ext cx="11474856" cy="2633112"/>
          </a:xfrm>
        </p:spPr>
        <p:txBody>
          <a:bodyPr anchor="t">
            <a:normAutofit fontScale="90000"/>
          </a:bodyPr>
          <a:lstStyle/>
          <a:p>
            <a:r>
              <a:rPr lang="es-US" sz="2200" b="1" dirty="0">
                <a:solidFill>
                  <a:schemeClr val="accent1">
                    <a:lumMod val="75000"/>
                  </a:schemeClr>
                </a:solidFill>
              </a:rPr>
              <a:t>Informe de evaluación trienal de la política de bienestar escolar local del Distrito Escolar del Condado Jefferson</a:t>
            </a:r>
            <a:br>
              <a:rPr lang="en-US" sz="2200" dirty="0">
                <a:solidFill>
                  <a:schemeClr val="accent1">
                    <a:lumMod val="75000"/>
                  </a:schemeClr>
                </a:solidFill>
              </a:rPr>
            </a:br>
            <a:r>
              <a:rPr lang="es-ES" sz="2000" dirty="0"/>
              <a:t>Durante el año escolar 2025, el Distrito Escolar del Condado Jefferson 509J realizó una evaluación trienal de la política de bienestar escolar local. </a:t>
            </a:r>
            <a:br>
              <a:rPr lang="es-ES" sz="2000" dirty="0"/>
            </a:br>
            <a:r>
              <a:rPr lang="es-ES" sz="2000" dirty="0"/>
              <a:t>La evaluación incluyó lo siguiente: </a:t>
            </a:r>
            <a:br>
              <a:rPr lang="es-ES" sz="2000" dirty="0"/>
            </a:br>
            <a:r>
              <a:rPr lang="es-ES" sz="2000" dirty="0"/>
              <a:t>1. Evaluación del LSWP y cómo se compara con las políticas modelo </a:t>
            </a:r>
            <a:br>
              <a:rPr lang="es-ES" sz="2000" dirty="0"/>
            </a:br>
            <a:r>
              <a:rPr lang="es-ES" sz="2000" dirty="0"/>
              <a:t>2. La medida en que las escuelas de nuestro distrito cumplen con el LSWP; y </a:t>
            </a:r>
            <a:br>
              <a:rPr lang="es-ES" sz="2000" dirty="0"/>
            </a:br>
            <a:r>
              <a:rPr lang="es-ES" sz="2000" dirty="0"/>
              <a:t>3. Evaluación del progreso hacia las metas enumeradas en la política.</a:t>
            </a:r>
            <a:br>
              <a:rPr lang="es-ES" sz="2000" dirty="0"/>
            </a:br>
            <a:br>
              <a:rPr lang="es-ES" sz="2000" dirty="0"/>
            </a:br>
            <a:r>
              <a:rPr lang="es-ES" sz="2000" dirty="0"/>
              <a:t> </a:t>
            </a:r>
            <a:r>
              <a:rPr lang="es-ES" sz="2000" b="1" dirty="0"/>
              <a:t>A continuación se muestra un resumen de los resultados de la evaluación.</a:t>
            </a:r>
            <a:br>
              <a:rPr lang="en-US" sz="2000" dirty="0"/>
            </a:br>
            <a:endParaRPr lang="en-US" sz="2000" dirty="0"/>
          </a:p>
        </p:txBody>
      </p:sp>
      <p:grpSp>
        <p:nvGrpSpPr>
          <p:cNvPr id="4" name="Group 3" descr="timeline box" title="timeline box"/>
          <p:cNvGrpSpPr/>
          <p:nvPr/>
        </p:nvGrpSpPr>
        <p:grpSpPr>
          <a:xfrm>
            <a:off x="358511" y="2549634"/>
            <a:ext cx="2857895" cy="3843176"/>
            <a:chOff x="415575" y="1647159"/>
            <a:chExt cx="2763779" cy="1970168"/>
          </a:xfrm>
        </p:grpSpPr>
        <p:sp>
          <p:nvSpPr>
            <p:cNvPr id="23" name="Rectangular Callout 22" descr="Decorative box"/>
            <p:cNvSpPr/>
            <p:nvPr/>
          </p:nvSpPr>
          <p:spPr>
            <a:xfrm>
              <a:off x="421224" y="3243902"/>
              <a:ext cx="2752482" cy="338566"/>
            </a:xfrm>
            <a:prstGeom prst="wedgeRectCallout">
              <a:avLst>
                <a:gd name="adj1" fmla="val -20344"/>
                <a:gd name="adj2" fmla="val 85571"/>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 Placeholder 18" descr="Decorative box"/>
            <p:cNvSpPr txBox="1">
              <a:spLocks/>
            </p:cNvSpPr>
            <p:nvPr/>
          </p:nvSpPr>
          <p:spPr>
            <a:xfrm>
              <a:off x="415575" y="1647159"/>
              <a:ext cx="2752482" cy="1729832"/>
            </a:xfrm>
            <a:prstGeom prst="rect">
              <a:avLst/>
            </a:prstGeom>
            <a:solidFill>
              <a:schemeClr val="accent1">
                <a:lumMod val="20000"/>
                <a:lumOff val="80000"/>
              </a:schemeClr>
            </a:solidFill>
          </p:spPr>
          <p:txBody>
            <a:bodyPr anchor="b" anchorCtr="0">
              <a:normAutofit/>
            </a:bodyPr>
            <a:lstStyle>
              <a:lvl1pPr marL="1188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1"/>
                  </a:solidFill>
                  <a:latin typeface="+mn-lt"/>
                  <a:ea typeface="+mn-ea"/>
                  <a:cs typeface="+mn-cs"/>
                </a:defRPr>
              </a:lvl1pPr>
              <a:lvl2pPr marL="2286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1"/>
                  </a:solidFill>
                  <a:latin typeface="+mn-lt"/>
                  <a:ea typeface="+mn-ea"/>
                  <a:cs typeface="+mn-cs"/>
                </a:defRPr>
              </a:lvl2pPr>
              <a:lvl3pPr marL="3474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1"/>
                  </a:solidFill>
                  <a:latin typeface="+mn-lt"/>
                  <a:ea typeface="+mn-ea"/>
                  <a:cs typeface="+mn-cs"/>
                </a:defRPr>
              </a:lvl3pPr>
              <a:lvl4pPr marL="43891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1"/>
                  </a:solidFill>
                  <a:latin typeface="+mn-lt"/>
                  <a:ea typeface="+mn-ea"/>
                  <a:cs typeface="+mn-cs"/>
                </a:defRPr>
              </a:lvl4pPr>
              <a:lvl5pPr marL="4572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MX" sz="2000" dirty="0"/>
                <a:t>Educación Física</a:t>
              </a:r>
            </a:p>
            <a:p>
              <a:pPr marL="0" indent="0" algn="ctr">
                <a:buNone/>
              </a:pPr>
              <a:r>
                <a:rPr lang="es-MX" sz="2000" dirty="0"/>
                <a:t>Actividades físicas</a:t>
              </a:r>
            </a:p>
            <a:p>
              <a:pPr marL="0" indent="0" algn="ctr">
                <a:buNone/>
              </a:pPr>
              <a:r>
                <a:rPr lang="es-MX" sz="2000" dirty="0"/>
                <a:t>Bienestar de los empleados</a:t>
              </a:r>
            </a:p>
            <a:p>
              <a:pPr marL="0" indent="0" algn="ctr">
                <a:buNone/>
              </a:pPr>
              <a:r>
                <a:rPr lang="es-MX" sz="2000" dirty="0"/>
                <a:t>Desarrollo profesional</a:t>
              </a:r>
            </a:p>
            <a:p>
              <a:pPr marL="0" indent="0" algn="ctr">
                <a:buNone/>
              </a:pPr>
              <a:r>
                <a:rPr lang="es-MX" sz="2000" dirty="0"/>
                <a:t>Comidas escolar</a:t>
              </a:r>
            </a:p>
            <a:p>
              <a:pPr marL="0" indent="0" algn="ctr">
                <a:buNone/>
              </a:pPr>
              <a:r>
                <a:rPr lang="es-MX" sz="2000" dirty="0"/>
                <a:t>Nutrición </a:t>
              </a:r>
            </a:p>
            <a:p>
              <a:pPr marL="0" indent="0" algn="ctr">
                <a:buNone/>
              </a:pPr>
              <a:r>
                <a:rPr lang="es-MX" sz="2000" dirty="0"/>
                <a:t>Promocionar el bienestar de  los estudiantes </a:t>
              </a:r>
            </a:p>
            <a:p>
              <a:pPr marL="0" indent="0" algn="ctr">
                <a:buNone/>
              </a:pPr>
              <a:r>
                <a:rPr lang="es-MX" sz="2000" dirty="0"/>
                <a:t>Alimentos y bebidas</a:t>
              </a:r>
            </a:p>
            <a:p>
              <a:pPr marL="0" indent="0" algn="ctr">
                <a:buNone/>
              </a:pPr>
              <a:r>
                <a:rPr lang="es-MX" sz="2000" dirty="0"/>
                <a:t>Mercadeo en las escuelas</a:t>
              </a:r>
            </a:p>
          </p:txBody>
        </p:sp>
        <p:sp>
          <p:nvSpPr>
            <p:cNvPr id="25" name="Text Placeholder 2"/>
            <p:cNvSpPr txBox="1">
              <a:spLocks/>
            </p:cNvSpPr>
            <p:nvPr/>
          </p:nvSpPr>
          <p:spPr>
            <a:xfrm>
              <a:off x="447850" y="3349926"/>
              <a:ext cx="2731504" cy="267401"/>
            </a:xfrm>
            <a:prstGeom prst="rect">
              <a:avLst/>
            </a:prstGeom>
          </p:spPr>
          <p:txBody>
            <a:bodyPr anchor="ctr" anchorCtr="1">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n-US"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n-US"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n-US"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n-US"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s-US" sz="1800" dirty="0"/>
                <a:t>Cumplimos estos objetivos</a:t>
              </a:r>
            </a:p>
          </p:txBody>
        </p:sp>
      </p:grpSp>
      <p:sp>
        <p:nvSpPr>
          <p:cNvPr id="44" name="Oval 43" title="&quot;&quot;"/>
          <p:cNvSpPr/>
          <p:nvPr/>
        </p:nvSpPr>
        <p:spPr>
          <a:xfrm>
            <a:off x="1145800" y="6569072"/>
            <a:ext cx="134458" cy="134458"/>
          </a:xfrm>
          <a:prstGeom prst="ellipse">
            <a:avLst/>
          </a:prstGeom>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 name="Group 4" descr="timeline box" title="timeline box"/>
          <p:cNvGrpSpPr/>
          <p:nvPr/>
        </p:nvGrpSpPr>
        <p:grpSpPr>
          <a:xfrm>
            <a:off x="3371072" y="2561740"/>
            <a:ext cx="2758240" cy="3818136"/>
            <a:chOff x="3288775" y="1658467"/>
            <a:chExt cx="2758240" cy="1914491"/>
          </a:xfrm>
        </p:grpSpPr>
        <p:sp>
          <p:nvSpPr>
            <p:cNvPr id="26" name="Rectangular Callout 25" descr="Decorative box"/>
            <p:cNvSpPr/>
            <p:nvPr/>
          </p:nvSpPr>
          <p:spPr>
            <a:xfrm>
              <a:off x="3294533" y="3300933"/>
              <a:ext cx="2752482" cy="272025"/>
            </a:xfrm>
            <a:prstGeom prst="wedgeRectCallout">
              <a:avLst>
                <a:gd name="adj1" fmla="val -20344"/>
                <a:gd name="adj2" fmla="val 85571"/>
              </a:avLst>
            </a:prstGeom>
            <a:solidFill>
              <a:srgbClr val="CC00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ext Placeholder 18" descr="Decorative box"/>
            <p:cNvSpPr txBox="1">
              <a:spLocks/>
            </p:cNvSpPr>
            <p:nvPr/>
          </p:nvSpPr>
          <p:spPr>
            <a:xfrm>
              <a:off x="3294533" y="1658467"/>
              <a:ext cx="2752482" cy="1627399"/>
            </a:xfrm>
            <a:prstGeom prst="rect">
              <a:avLst/>
            </a:prstGeom>
            <a:solidFill>
              <a:srgbClr val="FCF4F8"/>
            </a:solidFill>
          </p:spPr>
          <p:txBody>
            <a:bodyPr anchor="b" anchorCtr="0">
              <a:normAutofit/>
            </a:bodyPr>
            <a:lstStyle>
              <a:lvl1pPr marL="1188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2"/>
                  </a:solidFill>
                  <a:latin typeface="+mn-lt"/>
                  <a:ea typeface="+mn-ea"/>
                  <a:cs typeface="+mn-cs"/>
                </a:defRPr>
              </a:lvl1pPr>
              <a:lvl2pPr marL="2286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2"/>
                  </a:solidFill>
                  <a:latin typeface="+mn-lt"/>
                  <a:ea typeface="+mn-ea"/>
                  <a:cs typeface="+mn-cs"/>
                </a:defRPr>
              </a:lvl2pPr>
              <a:lvl3pPr marL="3474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2"/>
                  </a:solidFill>
                  <a:latin typeface="+mn-lt"/>
                  <a:ea typeface="+mn-ea"/>
                  <a:cs typeface="+mn-cs"/>
                </a:defRPr>
              </a:lvl3pPr>
              <a:lvl4pPr marL="43891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2"/>
                  </a:solidFill>
                  <a:latin typeface="+mn-lt"/>
                  <a:ea typeface="+mn-ea"/>
                  <a:cs typeface="+mn-cs"/>
                </a:defRPr>
              </a:lvl4pPr>
              <a:lvl5pPr marL="4572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2000" dirty="0">
                <a:solidFill>
                  <a:srgbClr val="CC0066"/>
                </a:solidFill>
              </a:endParaRPr>
            </a:p>
            <a:p>
              <a:pPr marL="0" indent="0" algn="ctr">
                <a:buNone/>
              </a:pPr>
              <a:endParaRPr lang="en-US" sz="2000" dirty="0">
                <a:solidFill>
                  <a:srgbClr val="CC0066"/>
                </a:solidFill>
              </a:endParaRPr>
            </a:p>
            <a:p>
              <a:pPr marL="0" indent="0" algn="ctr">
                <a:buNone/>
              </a:pPr>
              <a:r>
                <a:rPr lang="es-MX" sz="2000" dirty="0">
                  <a:solidFill>
                    <a:srgbClr val="CC0066"/>
                  </a:solidFill>
                </a:rPr>
                <a:t>Política de actualización</a:t>
              </a:r>
            </a:p>
            <a:p>
              <a:pPr marL="0" indent="0" algn="ctr">
                <a:buNone/>
              </a:pPr>
              <a:r>
                <a:rPr lang="es-MX" sz="2000" dirty="0">
                  <a:solidFill>
                    <a:srgbClr val="CC0066"/>
                  </a:solidFill>
                </a:rPr>
                <a:t>Recaudación de fondos</a:t>
              </a:r>
            </a:p>
            <a:p>
              <a:pPr marL="0" indent="0" algn="ctr">
                <a:buNone/>
              </a:pPr>
              <a:endParaRPr lang="en-US" sz="2000" dirty="0">
                <a:solidFill>
                  <a:srgbClr val="CC0066"/>
                </a:solidFill>
              </a:endParaRPr>
            </a:p>
            <a:p>
              <a:pPr marL="0" indent="0" algn="ctr">
                <a:buNone/>
              </a:pPr>
              <a:endParaRPr lang="en-US" sz="2000" dirty="0">
                <a:solidFill>
                  <a:srgbClr val="CC0066"/>
                </a:solidFill>
              </a:endParaRPr>
            </a:p>
            <a:p>
              <a:pPr marL="0" indent="0" algn="ctr">
                <a:buNone/>
              </a:pPr>
              <a:endParaRPr lang="en-US" sz="2000" dirty="0">
                <a:solidFill>
                  <a:srgbClr val="CC0066"/>
                </a:solidFill>
              </a:endParaRPr>
            </a:p>
            <a:p>
              <a:pPr marL="0" indent="0" algn="ctr">
                <a:buNone/>
              </a:pPr>
              <a:endParaRPr lang="en-US" sz="2000" dirty="0">
                <a:solidFill>
                  <a:srgbClr val="CC0066"/>
                </a:solidFill>
              </a:endParaRPr>
            </a:p>
            <a:p>
              <a:pPr marL="0" indent="0" algn="ctr">
                <a:buNone/>
              </a:pPr>
              <a:endParaRPr lang="en-US" sz="2000" dirty="0">
                <a:solidFill>
                  <a:srgbClr val="CC0066"/>
                </a:solidFill>
              </a:endParaRPr>
            </a:p>
            <a:p>
              <a:pPr marL="0" indent="0" algn="ctr">
                <a:buNone/>
              </a:pPr>
              <a:endParaRPr lang="en-US" sz="2000" dirty="0">
                <a:solidFill>
                  <a:srgbClr val="CC0066"/>
                </a:solidFill>
              </a:endParaRPr>
            </a:p>
            <a:p>
              <a:pPr marL="0" indent="0" algn="ctr">
                <a:buNone/>
              </a:pPr>
              <a:endParaRPr lang="en-US" sz="2000" dirty="0">
                <a:solidFill>
                  <a:srgbClr val="CC0066"/>
                </a:solidFill>
              </a:endParaRPr>
            </a:p>
          </p:txBody>
        </p:sp>
        <p:sp>
          <p:nvSpPr>
            <p:cNvPr id="28" name="Text Placeholder 2"/>
            <p:cNvSpPr txBox="1">
              <a:spLocks/>
            </p:cNvSpPr>
            <p:nvPr/>
          </p:nvSpPr>
          <p:spPr>
            <a:xfrm>
              <a:off x="3288775" y="3197068"/>
              <a:ext cx="2752482" cy="341682"/>
            </a:xfrm>
            <a:prstGeom prst="rect">
              <a:avLst/>
            </a:prstGeom>
            <a:solidFill>
              <a:srgbClr val="CC0066"/>
            </a:solidFill>
          </p:spPr>
          <p:txBody>
            <a:bodyPr anchor="ctr" anchorCtr="1">
              <a:noAutofit/>
            </a:bodyPr>
            <a:lstStyle>
              <a:lvl1pPr marL="0" indent="0" algn="l" defTabSz="914400" rtl="0" eaLnBrk="1" latinLnBrk="0" hangingPunct="1">
                <a:lnSpc>
                  <a:spcPct val="90000"/>
                </a:lnSpc>
                <a:spcBef>
                  <a:spcPts val="1000"/>
                </a:spcBef>
                <a:buFont typeface="Arial" panose="020B0604020202020204" pitchFamily="34" charset="0"/>
                <a:buNone/>
                <a:defRPr lang="en-US"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n-US"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n-US"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n-US"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n-US"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sz="1800" dirty="0" err="1"/>
                <a:t>Todavia</a:t>
              </a:r>
              <a:r>
                <a:rPr lang="en-US" sz="1800" dirty="0"/>
                <a:t> </a:t>
              </a:r>
              <a:r>
                <a:rPr lang="en-US" sz="1800" dirty="0" err="1"/>
                <a:t>estamos</a:t>
              </a:r>
              <a:r>
                <a:rPr lang="en-US" sz="1800" dirty="0"/>
                <a:t> </a:t>
              </a:r>
              <a:r>
                <a:rPr lang="en-US" sz="1800" dirty="0" err="1"/>
                <a:t>trabajando</a:t>
              </a:r>
              <a:r>
                <a:rPr lang="en-US" sz="1800" dirty="0"/>
                <a:t> </a:t>
              </a:r>
              <a:r>
                <a:rPr lang="en-US" sz="1800" dirty="0" err="1"/>
                <a:t>en</a:t>
              </a:r>
              <a:r>
                <a:rPr lang="en-US" sz="1800" dirty="0"/>
                <a:t> </a:t>
              </a:r>
              <a:r>
                <a:rPr lang="en-US" sz="1800" dirty="0" err="1"/>
                <a:t>estos</a:t>
              </a:r>
              <a:r>
                <a:rPr lang="en-US" sz="1800" dirty="0"/>
                <a:t> </a:t>
              </a:r>
              <a:r>
                <a:rPr lang="en-US" sz="1800" dirty="0" err="1"/>
                <a:t>objetivos</a:t>
              </a:r>
              <a:endParaRPr lang="en-US" sz="1800" dirty="0"/>
            </a:p>
          </p:txBody>
        </p:sp>
      </p:grpSp>
      <p:sp>
        <p:nvSpPr>
          <p:cNvPr id="46" name="Oval 45" title="&quot;&quot;"/>
          <p:cNvSpPr/>
          <p:nvPr/>
        </p:nvSpPr>
        <p:spPr>
          <a:xfrm>
            <a:off x="4122042" y="6587017"/>
            <a:ext cx="134458" cy="134458"/>
          </a:xfrm>
          <a:prstGeom prst="ellipse">
            <a:avLst/>
          </a:prstGeom>
          <a:solidFill>
            <a:srgbClr val="CC0066"/>
          </a:solidFill>
          <a:ln w="285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grpSp>
        <p:nvGrpSpPr>
          <p:cNvPr id="6" name="Group 5" descr="timeline box" title="timeline box"/>
          <p:cNvGrpSpPr/>
          <p:nvPr/>
        </p:nvGrpSpPr>
        <p:grpSpPr>
          <a:xfrm>
            <a:off x="6201695" y="2561740"/>
            <a:ext cx="2757731" cy="3779003"/>
            <a:chOff x="6108393" y="1673399"/>
            <a:chExt cx="2757731" cy="1903590"/>
          </a:xfrm>
        </p:grpSpPr>
        <p:sp>
          <p:nvSpPr>
            <p:cNvPr id="32" name="Rectangular Callout 31" descr="Decorative box"/>
            <p:cNvSpPr/>
            <p:nvPr/>
          </p:nvSpPr>
          <p:spPr>
            <a:xfrm>
              <a:off x="6113642" y="3219082"/>
              <a:ext cx="2752482" cy="357907"/>
            </a:xfrm>
            <a:prstGeom prst="wedgeRectCallout">
              <a:avLst>
                <a:gd name="adj1" fmla="val -20525"/>
                <a:gd name="adj2" fmla="val 112413"/>
              </a:avLst>
            </a:prstGeom>
            <a:solidFill>
              <a:schemeClr val="accent6">
                <a:lumMod val="75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solidFill>
                  <a:schemeClr val="bg1"/>
                </a:solidFill>
              </a:endParaRPr>
            </a:p>
            <a:p>
              <a:pPr algn="ctr"/>
              <a:r>
                <a:rPr lang="es-MX" dirty="0" err="1">
                  <a:solidFill>
                    <a:schemeClr val="bg1"/>
                  </a:solidFill>
                </a:rPr>
                <a:t>Comparacion</a:t>
              </a:r>
              <a:r>
                <a:rPr lang="es-MX" dirty="0">
                  <a:solidFill>
                    <a:schemeClr val="bg1"/>
                  </a:solidFill>
                </a:rPr>
                <a:t> de </a:t>
              </a:r>
              <a:r>
                <a:rPr lang="es-MX" dirty="0" err="1">
                  <a:solidFill>
                    <a:schemeClr val="bg1"/>
                  </a:solidFill>
                </a:rPr>
                <a:t>politicas</a:t>
              </a:r>
              <a:r>
                <a:rPr lang="es-MX" dirty="0">
                  <a:solidFill>
                    <a:schemeClr val="bg1"/>
                  </a:solidFill>
                </a:rPr>
                <a:t> modelo</a:t>
              </a:r>
            </a:p>
            <a:p>
              <a:pPr algn="ctr"/>
              <a:endParaRPr lang="en-US" dirty="0"/>
            </a:p>
          </p:txBody>
        </p:sp>
        <p:sp>
          <p:nvSpPr>
            <p:cNvPr id="33" name="Text Placeholder 18" descr="Decorative box"/>
            <p:cNvSpPr txBox="1">
              <a:spLocks/>
            </p:cNvSpPr>
            <p:nvPr/>
          </p:nvSpPr>
          <p:spPr>
            <a:xfrm>
              <a:off x="6108393" y="1673399"/>
              <a:ext cx="2752482" cy="1545682"/>
            </a:xfrm>
            <a:prstGeom prst="rect">
              <a:avLst/>
            </a:prstGeom>
            <a:solidFill>
              <a:srgbClr val="F0F4E6"/>
            </a:solidFill>
          </p:spPr>
          <p:txBody>
            <a:bodyPr anchor="b" anchorCtr="0">
              <a:normAutofit/>
            </a:bodyPr>
            <a:lstStyle>
              <a:lvl1pPr marL="1188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5"/>
                  </a:solidFill>
                  <a:latin typeface="+mn-lt"/>
                  <a:ea typeface="+mn-ea"/>
                  <a:cs typeface="+mn-cs"/>
                </a:defRPr>
              </a:lvl1pPr>
              <a:lvl2pPr marL="2286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5"/>
                  </a:solidFill>
                  <a:latin typeface="+mn-lt"/>
                  <a:ea typeface="+mn-ea"/>
                  <a:cs typeface="+mn-cs"/>
                </a:defRPr>
              </a:lvl2pPr>
              <a:lvl3pPr marL="3474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5"/>
                  </a:solidFill>
                  <a:latin typeface="+mn-lt"/>
                  <a:ea typeface="+mn-ea"/>
                  <a:cs typeface="+mn-cs"/>
                </a:defRPr>
              </a:lvl3pPr>
              <a:lvl4pPr marL="43891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5"/>
                  </a:solidFill>
                  <a:latin typeface="+mn-lt"/>
                  <a:ea typeface="+mn-ea"/>
                  <a:cs typeface="+mn-cs"/>
                </a:defRPr>
              </a:lvl4pPr>
              <a:lvl5pPr marL="4572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r>
                <a:rPr lang="es-MX" sz="2000" dirty="0">
                  <a:solidFill>
                    <a:schemeClr val="accent6">
                      <a:lumMod val="75000"/>
                    </a:schemeClr>
                  </a:solidFill>
                </a:rPr>
                <a:t>Cumplimento</a:t>
              </a: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a:p>
              <a:pPr marL="0" indent="0" algn="ctr">
                <a:buNone/>
              </a:pPr>
              <a:endParaRPr lang="en-US" sz="2000" dirty="0">
                <a:solidFill>
                  <a:schemeClr val="accent6">
                    <a:lumMod val="75000"/>
                  </a:schemeClr>
                </a:solidFill>
              </a:endParaRPr>
            </a:p>
          </p:txBody>
        </p:sp>
      </p:grpSp>
      <p:sp>
        <p:nvSpPr>
          <p:cNvPr id="49" name="Oval 48" title="&quot;&quot;"/>
          <p:cNvSpPr/>
          <p:nvPr/>
        </p:nvSpPr>
        <p:spPr>
          <a:xfrm>
            <a:off x="6963826" y="6587017"/>
            <a:ext cx="134458" cy="134458"/>
          </a:xfrm>
          <a:prstGeom prst="ellipse">
            <a:avLst/>
          </a:prstGeom>
          <a:solidFill>
            <a:schemeClr val="accent6">
              <a:lumMod val="75000"/>
            </a:schemeClr>
          </a:solidFill>
          <a:ln w="285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grpSp>
        <p:nvGrpSpPr>
          <p:cNvPr id="7" name="Group 6" descr="timeline box" title="timeline box"/>
          <p:cNvGrpSpPr/>
          <p:nvPr/>
        </p:nvGrpSpPr>
        <p:grpSpPr>
          <a:xfrm>
            <a:off x="9096022" y="2613992"/>
            <a:ext cx="2765120" cy="3801286"/>
            <a:chOff x="8987864" y="1669528"/>
            <a:chExt cx="2804636" cy="1894340"/>
          </a:xfrm>
        </p:grpSpPr>
        <p:sp>
          <p:nvSpPr>
            <p:cNvPr id="35" name="Rectangular Callout 34" descr="Decorative box"/>
            <p:cNvSpPr/>
            <p:nvPr/>
          </p:nvSpPr>
          <p:spPr>
            <a:xfrm>
              <a:off x="8987864" y="3189663"/>
              <a:ext cx="2804636" cy="374205"/>
            </a:xfrm>
            <a:prstGeom prst="wedgeRectCallout">
              <a:avLst>
                <a:gd name="adj1" fmla="val -20344"/>
                <a:gd name="adj2" fmla="val 85571"/>
              </a:avLst>
            </a:prstGeom>
            <a:solidFill>
              <a:srgbClr val="00A8A5"/>
            </a:solidFill>
            <a:ln>
              <a:noFill/>
            </a:ln>
          </p:spPr>
          <p:style>
            <a:lnRef idx="0">
              <a:scrgbClr r="0" g="0" b="0"/>
            </a:lnRef>
            <a:fillRef idx="0">
              <a:scrgbClr r="0" g="0" b="0"/>
            </a:fillRef>
            <a:effectRef idx="0">
              <a:scrgbClr r="0" g="0" b="0"/>
            </a:effectRef>
            <a:fontRef idx="minor">
              <a:schemeClr val="lt1"/>
            </a:fontRef>
          </p:style>
          <p:txBody>
            <a:bodyPr rtlCol="0" anchor="ctr">
              <a:normAutofit fontScale="77500" lnSpcReduction="20000"/>
            </a:bodyPr>
            <a:lstStyle/>
            <a:p>
              <a:pPr algn="ctr"/>
              <a:endParaRPr lang="en-US" dirty="0">
                <a:solidFill>
                  <a:schemeClr val="bg1"/>
                </a:solidFill>
              </a:endParaRPr>
            </a:p>
            <a:p>
              <a:pPr algn="ctr"/>
              <a:r>
                <a:rPr lang="en-US" sz="2600" dirty="0">
                  <a:solidFill>
                    <a:schemeClr val="bg1"/>
                  </a:solidFill>
                </a:rPr>
                <a:t>Cumplimento general escolar</a:t>
              </a:r>
            </a:p>
            <a:p>
              <a:pPr algn="ctr"/>
              <a:endParaRPr lang="en-US" sz="2600" dirty="0"/>
            </a:p>
          </p:txBody>
        </p:sp>
        <p:sp>
          <p:nvSpPr>
            <p:cNvPr id="36" name="Text Placeholder 18" descr="Decorative box"/>
            <p:cNvSpPr txBox="1">
              <a:spLocks/>
            </p:cNvSpPr>
            <p:nvPr/>
          </p:nvSpPr>
          <p:spPr>
            <a:xfrm>
              <a:off x="8987864" y="1669528"/>
              <a:ext cx="2791818" cy="1529155"/>
            </a:xfrm>
            <a:prstGeom prst="rect">
              <a:avLst/>
            </a:prstGeom>
            <a:solidFill>
              <a:srgbClr val="E7F5F3"/>
            </a:solidFill>
          </p:spPr>
          <p:txBody>
            <a:bodyPr anchor="b" anchorCtr="0">
              <a:normAutofit/>
            </a:bodyPr>
            <a:lstStyle>
              <a:lvl1pPr marL="1188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3"/>
                  </a:solidFill>
                  <a:latin typeface="+mn-lt"/>
                  <a:ea typeface="+mn-ea"/>
                  <a:cs typeface="+mn-cs"/>
                </a:defRPr>
              </a:lvl1pPr>
              <a:lvl2pPr marL="2286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3"/>
                  </a:solidFill>
                  <a:latin typeface="+mn-lt"/>
                  <a:ea typeface="+mn-ea"/>
                  <a:cs typeface="+mn-cs"/>
                </a:defRPr>
              </a:lvl2pPr>
              <a:lvl3pPr marL="34747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3"/>
                  </a:solidFill>
                  <a:latin typeface="+mn-lt"/>
                  <a:ea typeface="+mn-ea"/>
                  <a:cs typeface="+mn-cs"/>
                </a:defRPr>
              </a:lvl3pPr>
              <a:lvl4pPr marL="438912"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3"/>
                  </a:solidFill>
                  <a:latin typeface="+mn-lt"/>
                  <a:ea typeface="+mn-ea"/>
                  <a:cs typeface="+mn-cs"/>
                </a:defRPr>
              </a:lvl4pPr>
              <a:lvl5pPr marL="457200" indent="-118872" algn="l" defTabSz="914400" rtl="0" eaLnBrk="1" latinLnBrk="0" hangingPunct="1">
                <a:lnSpc>
                  <a:spcPct val="90000"/>
                </a:lnSpc>
                <a:spcBef>
                  <a:spcPts val="200"/>
                </a:spcBef>
                <a:buFont typeface="Arial" panose="020B0604020202020204" pitchFamily="34" charset="0"/>
                <a:buChar char="•"/>
                <a:defRPr lang="en-US" sz="14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s-MX" sz="2000" dirty="0">
                  <a:solidFill>
                    <a:srgbClr val="00A8A5"/>
                  </a:solidFill>
                </a:rPr>
                <a:t>El distrito escolar del condado Jefferson esta en cumplimento con la política de bienestar  escolar local</a:t>
              </a:r>
              <a:endParaRPr lang="en-US" sz="2000" dirty="0">
                <a:solidFill>
                  <a:srgbClr val="00A8A5"/>
                </a:solidFill>
              </a:endParaRPr>
            </a:p>
            <a:p>
              <a:pPr marL="0" indent="0" algn="ctr">
                <a:buNone/>
              </a:pPr>
              <a:endParaRPr lang="en-US" sz="2000" dirty="0">
                <a:solidFill>
                  <a:srgbClr val="00A8A5"/>
                </a:solidFill>
              </a:endParaRPr>
            </a:p>
            <a:p>
              <a:pPr marL="0" indent="0" algn="ctr">
                <a:buNone/>
              </a:pPr>
              <a:endParaRPr lang="en-US" sz="2000" dirty="0">
                <a:solidFill>
                  <a:srgbClr val="00A8A5"/>
                </a:solidFill>
              </a:endParaRPr>
            </a:p>
            <a:p>
              <a:pPr marL="0" indent="0" algn="ctr">
                <a:buNone/>
              </a:pPr>
              <a:endParaRPr lang="en-US" sz="2000" dirty="0">
                <a:solidFill>
                  <a:srgbClr val="00A8A5"/>
                </a:solidFill>
              </a:endParaRPr>
            </a:p>
            <a:p>
              <a:pPr marL="0" indent="0" algn="ctr">
                <a:buNone/>
              </a:pPr>
              <a:endParaRPr lang="en-US" sz="2000" dirty="0">
                <a:solidFill>
                  <a:srgbClr val="00A8A5"/>
                </a:solidFill>
              </a:endParaRPr>
            </a:p>
          </p:txBody>
        </p:sp>
        <p:sp>
          <p:nvSpPr>
            <p:cNvPr id="37" name="Text Placeholder 2"/>
            <p:cNvSpPr txBox="1">
              <a:spLocks/>
            </p:cNvSpPr>
            <p:nvPr/>
          </p:nvSpPr>
          <p:spPr>
            <a:xfrm>
              <a:off x="8987865" y="2969329"/>
              <a:ext cx="2752482" cy="586760"/>
            </a:xfrm>
            <a:prstGeom prst="rect">
              <a:avLst/>
            </a:prstGeom>
          </p:spPr>
          <p:txBody>
            <a:bodyPr anchor="ctr" anchorCtr="1">
              <a:normAutofit/>
            </a:bodyPr>
            <a:lstStyle>
              <a:lvl1pPr marL="0" indent="0" algn="l" defTabSz="914400" rtl="0" eaLnBrk="1" latinLnBrk="0" hangingPunct="1">
                <a:lnSpc>
                  <a:spcPct val="90000"/>
                </a:lnSpc>
                <a:spcBef>
                  <a:spcPts val="1000"/>
                </a:spcBef>
                <a:buFont typeface="Arial" panose="020B0604020202020204" pitchFamily="34" charset="0"/>
                <a:buNone/>
                <a:defRPr lang="en-US" sz="2400" b="0" kern="1200">
                  <a:solidFill>
                    <a:schemeClr val="bg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lang="en-US"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lang="en-US"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lang="en-US"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lang="en-US"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en-US" dirty="0"/>
            </a:p>
          </p:txBody>
        </p:sp>
      </p:grpSp>
      <p:sp>
        <p:nvSpPr>
          <p:cNvPr id="50" name="Oval 49" title="&quot;&quot;"/>
          <p:cNvSpPr/>
          <p:nvPr/>
        </p:nvSpPr>
        <p:spPr>
          <a:xfrm>
            <a:off x="9859834" y="6600446"/>
            <a:ext cx="134458" cy="134458"/>
          </a:xfrm>
          <a:prstGeom prst="ellipse">
            <a:avLst/>
          </a:prstGeom>
          <a:solidFill>
            <a:srgbClr val="00B0F0"/>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25000" lnSpcReduction="20000"/>
          </a:bodyPr>
          <a:lstStyle/>
          <a:p>
            <a:pPr algn="ctr"/>
            <a:endParaRPr lang="en-US" dirty="0"/>
          </a:p>
        </p:txBody>
      </p:sp>
    </p:spTree>
    <p:extLst>
      <p:ext uri="{BB962C8B-B14F-4D97-AF65-F5344CB8AC3E}">
        <p14:creationId xmlns:p14="http://schemas.microsoft.com/office/powerpoint/2010/main" val="14987071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2022-03-23T19:13:00+00:00</Remediation_x0020_Date>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49E132D-4593-405F-BDAC-8422B4EF0F75}">
  <ds:schemaRefs>
    <ds:schemaRef ds:uri="http://schemas.openxmlformats.org/package/2006/metadata/core-properties"/>
    <ds:schemaRef ds:uri="http://schemas.microsoft.com/sharepoint/v3"/>
    <ds:schemaRef ds:uri="http://purl.org/dc/dcmitype/"/>
    <ds:schemaRef ds:uri="54031767-dd6d-417c-ab73-583408f47564"/>
    <ds:schemaRef ds:uri="5555b13e-5550-4a64-82c9-4795d4b5fce9"/>
    <ds:schemaRef ds:uri="http://schemas.microsoft.com/office/2006/documentManagement/types"/>
    <ds:schemaRef ds:uri="http://www.w3.org/XML/1998/namespace"/>
    <ds:schemaRef ds:uri="http://schemas.microsoft.com/office/infopath/2007/PartnerControls"/>
    <ds:schemaRef ds:uri="http://schemas.microsoft.com/office/2006/metadata/properties"/>
    <ds:schemaRef ds:uri="http://purl.org/dc/terms/"/>
    <ds:schemaRef ds:uri="http://purl.org/dc/elements/1.1/"/>
  </ds:schemaRefs>
</ds:datastoreItem>
</file>

<file path=customXml/itemProps2.xml><?xml version="1.0" encoding="utf-8"?>
<ds:datastoreItem xmlns:ds="http://schemas.openxmlformats.org/officeDocument/2006/customXml" ds:itemID="{FF514780-E6B1-4617-890E-C522233A3CE9}">
  <ds:schemaRefs>
    <ds:schemaRef ds:uri="http://schemas.microsoft.com/sharepoint/v3/contenttype/forms"/>
  </ds:schemaRefs>
</ds:datastoreItem>
</file>

<file path=customXml/itemProps3.xml><?xml version="1.0" encoding="utf-8"?>
<ds:datastoreItem xmlns:ds="http://schemas.openxmlformats.org/officeDocument/2006/customXml" ds:itemID="{3B4E4034-67CF-49A6-959B-CC8AC4E34F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555b13e-5550-4a64-82c9-4795d4b5fce9"/>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299</TotalTime>
  <Words>178</Words>
  <Application>Microsoft Office PowerPoint</Application>
  <PresentationFormat>Widescreen</PresentationFormat>
  <Paragraphs>42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Informe de evaluación trienal de la política de bienestar escolar local del Distrito Escolar del Condado Jefferson Durante el año escolar 2025, el Distrito Escolar del Condado Jefferson 509J realizó una evaluación trienal de la política de bienestar escolar local.  La evaluación incluyó lo siguiente:  1. Evaluación del LSWP y cómo se compara con las políticas modelo  2. La medida en que las escuelas de nuestro distrito cumplen con el LSWP; y  3. Evaluación del progreso hacia las metas enumeradas en la política.   A continuación se muestra un resumen de los resultados de la evaluación.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KOLPAK Jennie * ODE</dc:creator>
  <cp:lastModifiedBy>Patti Jobe</cp:lastModifiedBy>
  <cp:revision>20</cp:revision>
  <cp:lastPrinted>2022-07-28T13:58:04Z</cp:lastPrinted>
  <dcterms:created xsi:type="dcterms:W3CDTF">2022-02-18T18:43:34Z</dcterms:created>
  <dcterms:modified xsi:type="dcterms:W3CDTF">2025-08-20T09:22:00Z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0x010100FC7457C9221D0340B8D5CA9726A131CC</vt:lpwstr>
  </property>
</Properties>
</file>